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9" r:id="rId4"/>
  </p:sldMasterIdLst>
  <p:notesMasterIdLst>
    <p:notesMasterId r:id="rId34"/>
  </p:notesMasterIdLst>
  <p:sldIdLst>
    <p:sldId id="335" r:id="rId5"/>
    <p:sldId id="351" r:id="rId6"/>
    <p:sldId id="343" r:id="rId7"/>
    <p:sldId id="354" r:id="rId8"/>
    <p:sldId id="357" r:id="rId9"/>
    <p:sldId id="347" r:id="rId10"/>
    <p:sldId id="321" r:id="rId11"/>
    <p:sldId id="359" r:id="rId12"/>
    <p:sldId id="360" r:id="rId13"/>
    <p:sldId id="361" r:id="rId14"/>
    <p:sldId id="344" r:id="rId15"/>
    <p:sldId id="362" r:id="rId16"/>
    <p:sldId id="356" r:id="rId17"/>
    <p:sldId id="363" r:id="rId18"/>
    <p:sldId id="364" r:id="rId19"/>
    <p:sldId id="367" r:id="rId20"/>
    <p:sldId id="368" r:id="rId21"/>
    <p:sldId id="365" r:id="rId22"/>
    <p:sldId id="369" r:id="rId23"/>
    <p:sldId id="370" r:id="rId24"/>
    <p:sldId id="371" r:id="rId25"/>
    <p:sldId id="372" r:id="rId26"/>
    <p:sldId id="373" r:id="rId27"/>
    <p:sldId id="374" r:id="rId28"/>
    <p:sldId id="375" r:id="rId29"/>
    <p:sldId id="376" r:id="rId30"/>
    <p:sldId id="377" r:id="rId31"/>
    <p:sldId id="358" r:id="rId32"/>
    <p:sldId id="378"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2712" autoAdjust="0"/>
  </p:normalViewPr>
  <p:slideViewPr>
    <p:cSldViewPr snapToGrid="0">
      <p:cViewPr varScale="1">
        <p:scale>
          <a:sx n="61" d="100"/>
          <a:sy n="61" d="100"/>
        </p:scale>
        <p:origin x="2514" y="282"/>
      </p:cViewPr>
      <p:guideLst>
        <p:guide orient="horz" pos="3672"/>
        <p:guide pos="3840"/>
      </p:guideLst>
    </p:cSldViewPr>
  </p:slideViewPr>
  <p:outlineViewPr>
    <p:cViewPr>
      <p:scale>
        <a:sx n="33" d="100"/>
        <a:sy n="33" d="100"/>
      </p:scale>
      <p:origin x="0" y="-106"/>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954B60-8846-4774-99BC-8E7044415BBA}"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31AA8D3B-B36E-4627-A399-6F6BFEA9E608}">
      <dgm:prSet/>
      <dgm:spPr/>
      <dgm:t>
        <a:bodyPr/>
        <a:lstStyle/>
        <a:p>
          <a:r>
            <a:rPr lang="en-US" b="1" dirty="0"/>
            <a:t>How has Lyme disease changed over the past several decades in the United States?</a:t>
          </a:r>
        </a:p>
      </dgm:t>
    </dgm:pt>
    <dgm:pt modelId="{2842FD20-5D26-42BF-A9F9-88D9B0144E63}" type="parTrans" cxnId="{6DF29908-02E8-41A3-AD02-374D2C76109A}">
      <dgm:prSet/>
      <dgm:spPr/>
      <dgm:t>
        <a:bodyPr/>
        <a:lstStyle/>
        <a:p>
          <a:endParaRPr lang="en-US"/>
        </a:p>
      </dgm:t>
    </dgm:pt>
    <dgm:pt modelId="{496A66EE-3817-4CAC-BB72-9600C3EE45AD}" type="sibTrans" cxnId="{6DF29908-02E8-41A3-AD02-374D2C76109A}">
      <dgm:prSet/>
      <dgm:spPr/>
      <dgm:t>
        <a:bodyPr/>
        <a:lstStyle/>
        <a:p>
          <a:endParaRPr lang="en-US"/>
        </a:p>
      </dgm:t>
    </dgm:pt>
    <dgm:pt modelId="{5BB0DEAC-B7EC-4822-B9EF-A21729662C4E}">
      <dgm:prSet/>
      <dgm:spPr/>
      <dgm:t>
        <a:bodyPr/>
        <a:lstStyle/>
        <a:p>
          <a:r>
            <a:rPr lang="en-US" b="1" dirty="0"/>
            <a:t>Which states are most affected by Lyme disease and has that changed over time?</a:t>
          </a:r>
        </a:p>
      </dgm:t>
    </dgm:pt>
    <dgm:pt modelId="{2C56D705-E7C1-414F-9AD8-3D4E339BBD0B}" type="parTrans" cxnId="{C9343316-EFF6-427B-9680-4B3F0DCC44B2}">
      <dgm:prSet/>
      <dgm:spPr/>
      <dgm:t>
        <a:bodyPr/>
        <a:lstStyle/>
        <a:p>
          <a:endParaRPr lang="en-US"/>
        </a:p>
      </dgm:t>
    </dgm:pt>
    <dgm:pt modelId="{CE13C723-3B43-417F-81F4-6F55F3DDE62A}" type="sibTrans" cxnId="{C9343316-EFF6-427B-9680-4B3F0DCC44B2}">
      <dgm:prSet/>
      <dgm:spPr/>
      <dgm:t>
        <a:bodyPr/>
        <a:lstStyle/>
        <a:p>
          <a:endParaRPr lang="en-US"/>
        </a:p>
      </dgm:t>
    </dgm:pt>
    <dgm:pt modelId="{6E4EA1EE-C7C6-475E-AB20-1699090365A2}">
      <dgm:prSet/>
      <dgm:spPr/>
      <dgm:t>
        <a:bodyPr/>
        <a:lstStyle/>
        <a:p>
          <a:r>
            <a:rPr lang="en-US" b="1" dirty="0"/>
            <a:t>Which states have experienced the most significant increase in cases?</a:t>
          </a:r>
        </a:p>
      </dgm:t>
    </dgm:pt>
    <dgm:pt modelId="{FA3FB425-A29B-451E-B77D-192D6517ACED}" type="parTrans" cxnId="{C0E2808D-3762-48F3-8DFA-AD66D25173F5}">
      <dgm:prSet/>
      <dgm:spPr/>
      <dgm:t>
        <a:bodyPr/>
        <a:lstStyle/>
        <a:p>
          <a:endParaRPr lang="en-US"/>
        </a:p>
      </dgm:t>
    </dgm:pt>
    <dgm:pt modelId="{98E20AC8-5C40-4827-985A-CE1B64355850}" type="sibTrans" cxnId="{C0E2808D-3762-48F3-8DFA-AD66D25173F5}">
      <dgm:prSet/>
      <dgm:spPr/>
      <dgm:t>
        <a:bodyPr/>
        <a:lstStyle/>
        <a:p>
          <a:endParaRPr lang="en-US"/>
        </a:p>
      </dgm:t>
    </dgm:pt>
    <dgm:pt modelId="{656C210C-DBFE-4DA3-8D57-ECE6FFC9A06A}">
      <dgm:prSet/>
      <dgm:spPr/>
      <dgm:t>
        <a:bodyPr/>
        <a:lstStyle/>
        <a:p>
          <a:r>
            <a:rPr lang="en-US" b="1" dirty="0"/>
            <a:t>Is there a relationship between winter temperatures and case counts?</a:t>
          </a:r>
        </a:p>
      </dgm:t>
    </dgm:pt>
    <dgm:pt modelId="{D4B69B94-D258-4650-84B8-B267E3E04151}" type="parTrans" cxnId="{B8EC8798-6C68-4D1B-8805-F7B8907A9505}">
      <dgm:prSet/>
      <dgm:spPr/>
      <dgm:t>
        <a:bodyPr/>
        <a:lstStyle/>
        <a:p>
          <a:endParaRPr lang="en-US"/>
        </a:p>
      </dgm:t>
    </dgm:pt>
    <dgm:pt modelId="{18BEE4DA-151A-4573-80FA-E3310AC01E6F}" type="sibTrans" cxnId="{B8EC8798-6C68-4D1B-8805-F7B8907A9505}">
      <dgm:prSet/>
      <dgm:spPr/>
      <dgm:t>
        <a:bodyPr/>
        <a:lstStyle/>
        <a:p>
          <a:endParaRPr lang="en-US"/>
        </a:p>
      </dgm:t>
    </dgm:pt>
    <dgm:pt modelId="{3C9ED545-8DE4-4F3B-83C4-D557CB0AAA4D}">
      <dgm:prSet/>
      <dgm:spPr/>
      <dgm:t>
        <a:bodyPr/>
        <a:lstStyle/>
        <a:p>
          <a:r>
            <a:rPr lang="en-US" b="1" dirty="0"/>
            <a:t>Does adjusting for population change which states are considered most at risk?</a:t>
          </a:r>
        </a:p>
      </dgm:t>
    </dgm:pt>
    <dgm:pt modelId="{56AC383D-5622-499C-9FC5-87C438DAB0CD}" type="parTrans" cxnId="{29583EB7-E393-47E3-8992-036775BEB2D6}">
      <dgm:prSet/>
      <dgm:spPr/>
      <dgm:t>
        <a:bodyPr/>
        <a:lstStyle/>
        <a:p>
          <a:endParaRPr lang="en-US"/>
        </a:p>
      </dgm:t>
    </dgm:pt>
    <dgm:pt modelId="{3D0B4030-F6C1-4F82-A959-E8D76C569070}" type="sibTrans" cxnId="{29583EB7-E393-47E3-8992-036775BEB2D6}">
      <dgm:prSet/>
      <dgm:spPr/>
      <dgm:t>
        <a:bodyPr/>
        <a:lstStyle/>
        <a:p>
          <a:endParaRPr lang="en-US"/>
        </a:p>
      </dgm:t>
    </dgm:pt>
    <dgm:pt modelId="{A86B5EA5-3892-44DD-94E3-433233364609}">
      <dgm:prSet/>
      <dgm:spPr/>
      <dgm:t>
        <a:bodyPr/>
        <a:lstStyle/>
        <a:p>
          <a:r>
            <a:rPr lang="en-US" b="1" dirty="0"/>
            <a:t>What is the risk of Lyme disease in Tennessee and specifically, Davidson County?</a:t>
          </a:r>
        </a:p>
      </dgm:t>
    </dgm:pt>
    <dgm:pt modelId="{27E81DF4-C6E7-427C-AEC0-DE9A90EEEBDE}" type="parTrans" cxnId="{FABB7716-DC4C-4ABB-8BA5-FC7AF3331CEE}">
      <dgm:prSet/>
      <dgm:spPr/>
      <dgm:t>
        <a:bodyPr/>
        <a:lstStyle/>
        <a:p>
          <a:endParaRPr lang="en-US"/>
        </a:p>
      </dgm:t>
    </dgm:pt>
    <dgm:pt modelId="{B52F765C-9963-4BE1-B06A-521E4C7D8B83}" type="sibTrans" cxnId="{FABB7716-DC4C-4ABB-8BA5-FC7AF3331CEE}">
      <dgm:prSet/>
      <dgm:spPr/>
      <dgm:t>
        <a:bodyPr/>
        <a:lstStyle/>
        <a:p>
          <a:endParaRPr lang="en-US"/>
        </a:p>
      </dgm:t>
    </dgm:pt>
    <dgm:pt modelId="{63FC9E69-7330-4F5C-B454-8EF897B1034C}" type="pres">
      <dgm:prSet presAssocID="{37954B60-8846-4774-99BC-8E7044415BBA}" presName="vert0" presStyleCnt="0">
        <dgm:presLayoutVars>
          <dgm:dir/>
          <dgm:animOne val="branch"/>
          <dgm:animLvl val="lvl"/>
        </dgm:presLayoutVars>
      </dgm:prSet>
      <dgm:spPr/>
    </dgm:pt>
    <dgm:pt modelId="{EE5B7CAC-6536-46B2-9C7A-2BE1886BFF3B}" type="pres">
      <dgm:prSet presAssocID="{31AA8D3B-B36E-4627-A399-6F6BFEA9E608}" presName="thickLine" presStyleLbl="alignNode1" presStyleIdx="0" presStyleCnt="6"/>
      <dgm:spPr/>
    </dgm:pt>
    <dgm:pt modelId="{4D2BE97E-587D-483E-BE14-F1B6F10B0E26}" type="pres">
      <dgm:prSet presAssocID="{31AA8D3B-B36E-4627-A399-6F6BFEA9E608}" presName="horz1" presStyleCnt="0"/>
      <dgm:spPr/>
    </dgm:pt>
    <dgm:pt modelId="{4B1D762A-87B5-4056-A3F7-E67008B87798}" type="pres">
      <dgm:prSet presAssocID="{31AA8D3B-B36E-4627-A399-6F6BFEA9E608}" presName="tx1" presStyleLbl="revTx" presStyleIdx="0" presStyleCnt="6"/>
      <dgm:spPr/>
    </dgm:pt>
    <dgm:pt modelId="{4B2D3BCD-1A7A-4F3A-AF8D-75AC819DEC61}" type="pres">
      <dgm:prSet presAssocID="{31AA8D3B-B36E-4627-A399-6F6BFEA9E608}" presName="vert1" presStyleCnt="0"/>
      <dgm:spPr/>
    </dgm:pt>
    <dgm:pt modelId="{B488AEB1-17BF-475B-AD28-415E731A3E77}" type="pres">
      <dgm:prSet presAssocID="{5BB0DEAC-B7EC-4822-B9EF-A21729662C4E}" presName="thickLine" presStyleLbl="alignNode1" presStyleIdx="1" presStyleCnt="6"/>
      <dgm:spPr/>
    </dgm:pt>
    <dgm:pt modelId="{E6FC859B-0A0E-450F-A5D3-3609B8DE0D7C}" type="pres">
      <dgm:prSet presAssocID="{5BB0DEAC-B7EC-4822-B9EF-A21729662C4E}" presName="horz1" presStyleCnt="0"/>
      <dgm:spPr/>
    </dgm:pt>
    <dgm:pt modelId="{9608B681-DA7C-4C03-82C4-7F77A36B2AE0}" type="pres">
      <dgm:prSet presAssocID="{5BB0DEAC-B7EC-4822-B9EF-A21729662C4E}" presName="tx1" presStyleLbl="revTx" presStyleIdx="1" presStyleCnt="6"/>
      <dgm:spPr/>
    </dgm:pt>
    <dgm:pt modelId="{9E5BC69C-52C7-40C5-96D4-0794F16BEBFC}" type="pres">
      <dgm:prSet presAssocID="{5BB0DEAC-B7EC-4822-B9EF-A21729662C4E}" presName="vert1" presStyleCnt="0"/>
      <dgm:spPr/>
    </dgm:pt>
    <dgm:pt modelId="{E334D84D-40AA-44F0-BD13-AEBE5F2D8BC5}" type="pres">
      <dgm:prSet presAssocID="{6E4EA1EE-C7C6-475E-AB20-1699090365A2}" presName="thickLine" presStyleLbl="alignNode1" presStyleIdx="2" presStyleCnt="6"/>
      <dgm:spPr/>
    </dgm:pt>
    <dgm:pt modelId="{C101CA60-CED1-45AC-B8C4-1ECA911CB7CF}" type="pres">
      <dgm:prSet presAssocID="{6E4EA1EE-C7C6-475E-AB20-1699090365A2}" presName="horz1" presStyleCnt="0"/>
      <dgm:spPr/>
    </dgm:pt>
    <dgm:pt modelId="{87D18091-0B94-436D-837D-C66FA6A5A8E4}" type="pres">
      <dgm:prSet presAssocID="{6E4EA1EE-C7C6-475E-AB20-1699090365A2}" presName="tx1" presStyleLbl="revTx" presStyleIdx="2" presStyleCnt="6"/>
      <dgm:spPr/>
    </dgm:pt>
    <dgm:pt modelId="{C6B95EC6-CB05-4D7C-B97B-7F5E56398803}" type="pres">
      <dgm:prSet presAssocID="{6E4EA1EE-C7C6-475E-AB20-1699090365A2}" presName="vert1" presStyleCnt="0"/>
      <dgm:spPr/>
    </dgm:pt>
    <dgm:pt modelId="{2069E7C4-4FC8-48FB-8A78-2EDE46923E62}" type="pres">
      <dgm:prSet presAssocID="{656C210C-DBFE-4DA3-8D57-ECE6FFC9A06A}" presName="thickLine" presStyleLbl="alignNode1" presStyleIdx="3" presStyleCnt="6"/>
      <dgm:spPr/>
    </dgm:pt>
    <dgm:pt modelId="{B08C59F7-01A9-4390-97C8-F32F0ACE5F60}" type="pres">
      <dgm:prSet presAssocID="{656C210C-DBFE-4DA3-8D57-ECE6FFC9A06A}" presName="horz1" presStyleCnt="0"/>
      <dgm:spPr/>
    </dgm:pt>
    <dgm:pt modelId="{AD198380-211F-43B3-9D54-6CBE1C39D9E2}" type="pres">
      <dgm:prSet presAssocID="{656C210C-DBFE-4DA3-8D57-ECE6FFC9A06A}" presName="tx1" presStyleLbl="revTx" presStyleIdx="3" presStyleCnt="6"/>
      <dgm:spPr/>
    </dgm:pt>
    <dgm:pt modelId="{9CC970C7-3641-4FCF-8CA2-A1F9047DD276}" type="pres">
      <dgm:prSet presAssocID="{656C210C-DBFE-4DA3-8D57-ECE6FFC9A06A}" presName="vert1" presStyleCnt="0"/>
      <dgm:spPr/>
    </dgm:pt>
    <dgm:pt modelId="{2BA23595-5742-42AA-ABAD-BF2E5E2DE04C}" type="pres">
      <dgm:prSet presAssocID="{3C9ED545-8DE4-4F3B-83C4-D557CB0AAA4D}" presName="thickLine" presStyleLbl="alignNode1" presStyleIdx="4" presStyleCnt="6"/>
      <dgm:spPr/>
    </dgm:pt>
    <dgm:pt modelId="{5ECD173A-165D-408E-A8A9-3E00C5C8533A}" type="pres">
      <dgm:prSet presAssocID="{3C9ED545-8DE4-4F3B-83C4-D557CB0AAA4D}" presName="horz1" presStyleCnt="0"/>
      <dgm:spPr/>
    </dgm:pt>
    <dgm:pt modelId="{ACC69C43-C175-449F-A4DA-6C5DFDD5EF31}" type="pres">
      <dgm:prSet presAssocID="{3C9ED545-8DE4-4F3B-83C4-D557CB0AAA4D}" presName="tx1" presStyleLbl="revTx" presStyleIdx="4" presStyleCnt="6"/>
      <dgm:spPr/>
    </dgm:pt>
    <dgm:pt modelId="{6B7D8C83-3E49-487B-B4B7-515A08D15565}" type="pres">
      <dgm:prSet presAssocID="{3C9ED545-8DE4-4F3B-83C4-D557CB0AAA4D}" presName="vert1" presStyleCnt="0"/>
      <dgm:spPr/>
    </dgm:pt>
    <dgm:pt modelId="{9F90EDDB-F9F8-4E96-B2AE-1BBD906F4A60}" type="pres">
      <dgm:prSet presAssocID="{A86B5EA5-3892-44DD-94E3-433233364609}" presName="thickLine" presStyleLbl="alignNode1" presStyleIdx="5" presStyleCnt="6"/>
      <dgm:spPr/>
    </dgm:pt>
    <dgm:pt modelId="{05B19B60-7B03-405D-B0C1-A5E88D3C1228}" type="pres">
      <dgm:prSet presAssocID="{A86B5EA5-3892-44DD-94E3-433233364609}" presName="horz1" presStyleCnt="0"/>
      <dgm:spPr/>
    </dgm:pt>
    <dgm:pt modelId="{9BACF75D-2800-419C-85EB-3A9B38405B52}" type="pres">
      <dgm:prSet presAssocID="{A86B5EA5-3892-44DD-94E3-433233364609}" presName="tx1" presStyleLbl="revTx" presStyleIdx="5" presStyleCnt="6"/>
      <dgm:spPr/>
    </dgm:pt>
    <dgm:pt modelId="{57573C61-CAF4-4E78-9812-A77F7C9A21E5}" type="pres">
      <dgm:prSet presAssocID="{A86B5EA5-3892-44DD-94E3-433233364609}" presName="vert1" presStyleCnt="0"/>
      <dgm:spPr/>
    </dgm:pt>
  </dgm:ptLst>
  <dgm:cxnLst>
    <dgm:cxn modelId="{6DF29908-02E8-41A3-AD02-374D2C76109A}" srcId="{37954B60-8846-4774-99BC-8E7044415BBA}" destId="{31AA8D3B-B36E-4627-A399-6F6BFEA9E608}" srcOrd="0" destOrd="0" parTransId="{2842FD20-5D26-42BF-A9F9-88D9B0144E63}" sibTransId="{496A66EE-3817-4CAC-BB72-9600C3EE45AD}"/>
    <dgm:cxn modelId="{D4974C0F-14B6-48F6-B87D-2928C2B8BDF2}" type="presOf" srcId="{5BB0DEAC-B7EC-4822-B9EF-A21729662C4E}" destId="{9608B681-DA7C-4C03-82C4-7F77A36B2AE0}" srcOrd="0" destOrd="0" presId="urn:microsoft.com/office/officeart/2008/layout/LinedList"/>
    <dgm:cxn modelId="{C9343316-EFF6-427B-9680-4B3F0DCC44B2}" srcId="{37954B60-8846-4774-99BC-8E7044415BBA}" destId="{5BB0DEAC-B7EC-4822-B9EF-A21729662C4E}" srcOrd="1" destOrd="0" parTransId="{2C56D705-E7C1-414F-9AD8-3D4E339BBD0B}" sibTransId="{CE13C723-3B43-417F-81F4-6F55F3DDE62A}"/>
    <dgm:cxn modelId="{FABB7716-DC4C-4ABB-8BA5-FC7AF3331CEE}" srcId="{37954B60-8846-4774-99BC-8E7044415BBA}" destId="{A86B5EA5-3892-44DD-94E3-433233364609}" srcOrd="5" destOrd="0" parTransId="{27E81DF4-C6E7-427C-AEC0-DE9A90EEEBDE}" sibTransId="{B52F765C-9963-4BE1-B06A-521E4C7D8B83}"/>
    <dgm:cxn modelId="{C8B11021-02D4-4238-84FB-B575F3D594B6}" type="presOf" srcId="{A86B5EA5-3892-44DD-94E3-433233364609}" destId="{9BACF75D-2800-419C-85EB-3A9B38405B52}" srcOrd="0" destOrd="0" presId="urn:microsoft.com/office/officeart/2008/layout/LinedList"/>
    <dgm:cxn modelId="{D077743F-A56D-4FED-895D-6F257F35720A}" type="presOf" srcId="{31AA8D3B-B36E-4627-A399-6F6BFEA9E608}" destId="{4B1D762A-87B5-4056-A3F7-E67008B87798}" srcOrd="0" destOrd="0" presId="urn:microsoft.com/office/officeart/2008/layout/LinedList"/>
    <dgm:cxn modelId="{C0E2808D-3762-48F3-8DFA-AD66D25173F5}" srcId="{37954B60-8846-4774-99BC-8E7044415BBA}" destId="{6E4EA1EE-C7C6-475E-AB20-1699090365A2}" srcOrd="2" destOrd="0" parTransId="{FA3FB425-A29B-451E-B77D-192D6517ACED}" sibTransId="{98E20AC8-5C40-4827-985A-CE1B64355850}"/>
    <dgm:cxn modelId="{B8EC8798-6C68-4D1B-8805-F7B8907A9505}" srcId="{37954B60-8846-4774-99BC-8E7044415BBA}" destId="{656C210C-DBFE-4DA3-8D57-ECE6FFC9A06A}" srcOrd="3" destOrd="0" parTransId="{D4B69B94-D258-4650-84B8-B267E3E04151}" sibTransId="{18BEE4DA-151A-4573-80FA-E3310AC01E6F}"/>
    <dgm:cxn modelId="{3FE951A5-FC24-4857-B1D3-27BE815DD9C8}" type="presOf" srcId="{656C210C-DBFE-4DA3-8D57-ECE6FFC9A06A}" destId="{AD198380-211F-43B3-9D54-6CBE1C39D9E2}" srcOrd="0" destOrd="0" presId="urn:microsoft.com/office/officeart/2008/layout/LinedList"/>
    <dgm:cxn modelId="{B01E60AF-3F43-4290-AE88-999FFB864723}" type="presOf" srcId="{6E4EA1EE-C7C6-475E-AB20-1699090365A2}" destId="{87D18091-0B94-436D-837D-C66FA6A5A8E4}" srcOrd="0" destOrd="0" presId="urn:microsoft.com/office/officeart/2008/layout/LinedList"/>
    <dgm:cxn modelId="{56FC8DB5-DBF0-4247-8F51-A5EA81D39B62}" type="presOf" srcId="{37954B60-8846-4774-99BC-8E7044415BBA}" destId="{63FC9E69-7330-4F5C-B454-8EF897B1034C}" srcOrd="0" destOrd="0" presId="urn:microsoft.com/office/officeart/2008/layout/LinedList"/>
    <dgm:cxn modelId="{29583EB7-E393-47E3-8992-036775BEB2D6}" srcId="{37954B60-8846-4774-99BC-8E7044415BBA}" destId="{3C9ED545-8DE4-4F3B-83C4-D557CB0AAA4D}" srcOrd="4" destOrd="0" parTransId="{56AC383D-5622-499C-9FC5-87C438DAB0CD}" sibTransId="{3D0B4030-F6C1-4F82-A959-E8D76C569070}"/>
    <dgm:cxn modelId="{315461C9-5030-4FEA-9839-987C42F193F9}" type="presOf" srcId="{3C9ED545-8DE4-4F3B-83C4-D557CB0AAA4D}" destId="{ACC69C43-C175-449F-A4DA-6C5DFDD5EF31}" srcOrd="0" destOrd="0" presId="urn:microsoft.com/office/officeart/2008/layout/LinedList"/>
    <dgm:cxn modelId="{A6ECFF5B-39FA-4A13-958A-961B118D1071}" type="presParOf" srcId="{63FC9E69-7330-4F5C-B454-8EF897B1034C}" destId="{EE5B7CAC-6536-46B2-9C7A-2BE1886BFF3B}" srcOrd="0" destOrd="0" presId="urn:microsoft.com/office/officeart/2008/layout/LinedList"/>
    <dgm:cxn modelId="{5AFD790D-24AE-4394-A761-7FF0883B17F0}" type="presParOf" srcId="{63FC9E69-7330-4F5C-B454-8EF897B1034C}" destId="{4D2BE97E-587D-483E-BE14-F1B6F10B0E26}" srcOrd="1" destOrd="0" presId="urn:microsoft.com/office/officeart/2008/layout/LinedList"/>
    <dgm:cxn modelId="{E5DD5670-3F52-42DC-A15E-7BE4D6B7D030}" type="presParOf" srcId="{4D2BE97E-587D-483E-BE14-F1B6F10B0E26}" destId="{4B1D762A-87B5-4056-A3F7-E67008B87798}" srcOrd="0" destOrd="0" presId="urn:microsoft.com/office/officeart/2008/layout/LinedList"/>
    <dgm:cxn modelId="{E665B74F-1EC1-49E8-B8D1-562FBE055D4D}" type="presParOf" srcId="{4D2BE97E-587D-483E-BE14-F1B6F10B0E26}" destId="{4B2D3BCD-1A7A-4F3A-AF8D-75AC819DEC61}" srcOrd="1" destOrd="0" presId="urn:microsoft.com/office/officeart/2008/layout/LinedList"/>
    <dgm:cxn modelId="{3E7807BC-49A3-47E0-A5DF-169A22DD3AC5}" type="presParOf" srcId="{63FC9E69-7330-4F5C-B454-8EF897B1034C}" destId="{B488AEB1-17BF-475B-AD28-415E731A3E77}" srcOrd="2" destOrd="0" presId="urn:microsoft.com/office/officeart/2008/layout/LinedList"/>
    <dgm:cxn modelId="{B294C219-911D-47A1-90FB-36DB26D56B9C}" type="presParOf" srcId="{63FC9E69-7330-4F5C-B454-8EF897B1034C}" destId="{E6FC859B-0A0E-450F-A5D3-3609B8DE0D7C}" srcOrd="3" destOrd="0" presId="urn:microsoft.com/office/officeart/2008/layout/LinedList"/>
    <dgm:cxn modelId="{022DB00F-F422-4649-988F-75B8CC631D20}" type="presParOf" srcId="{E6FC859B-0A0E-450F-A5D3-3609B8DE0D7C}" destId="{9608B681-DA7C-4C03-82C4-7F77A36B2AE0}" srcOrd="0" destOrd="0" presId="urn:microsoft.com/office/officeart/2008/layout/LinedList"/>
    <dgm:cxn modelId="{717FE090-A52A-4D96-AE03-CB583BD9ADCE}" type="presParOf" srcId="{E6FC859B-0A0E-450F-A5D3-3609B8DE0D7C}" destId="{9E5BC69C-52C7-40C5-96D4-0794F16BEBFC}" srcOrd="1" destOrd="0" presId="urn:microsoft.com/office/officeart/2008/layout/LinedList"/>
    <dgm:cxn modelId="{333738B9-DD49-45BD-BFB9-D1A7A1933199}" type="presParOf" srcId="{63FC9E69-7330-4F5C-B454-8EF897B1034C}" destId="{E334D84D-40AA-44F0-BD13-AEBE5F2D8BC5}" srcOrd="4" destOrd="0" presId="urn:microsoft.com/office/officeart/2008/layout/LinedList"/>
    <dgm:cxn modelId="{FE37D68C-540B-4832-AE2E-CE47D2731EF5}" type="presParOf" srcId="{63FC9E69-7330-4F5C-B454-8EF897B1034C}" destId="{C101CA60-CED1-45AC-B8C4-1ECA911CB7CF}" srcOrd="5" destOrd="0" presId="urn:microsoft.com/office/officeart/2008/layout/LinedList"/>
    <dgm:cxn modelId="{5DB7C4E5-4243-4CF1-8E0E-C9E283B92567}" type="presParOf" srcId="{C101CA60-CED1-45AC-B8C4-1ECA911CB7CF}" destId="{87D18091-0B94-436D-837D-C66FA6A5A8E4}" srcOrd="0" destOrd="0" presId="urn:microsoft.com/office/officeart/2008/layout/LinedList"/>
    <dgm:cxn modelId="{90BA3A6E-745C-4ADC-A91B-25E637338F5A}" type="presParOf" srcId="{C101CA60-CED1-45AC-B8C4-1ECA911CB7CF}" destId="{C6B95EC6-CB05-4D7C-B97B-7F5E56398803}" srcOrd="1" destOrd="0" presId="urn:microsoft.com/office/officeart/2008/layout/LinedList"/>
    <dgm:cxn modelId="{76BC095D-EE45-4F98-8AF1-BA0A2E28FE6C}" type="presParOf" srcId="{63FC9E69-7330-4F5C-B454-8EF897B1034C}" destId="{2069E7C4-4FC8-48FB-8A78-2EDE46923E62}" srcOrd="6" destOrd="0" presId="urn:microsoft.com/office/officeart/2008/layout/LinedList"/>
    <dgm:cxn modelId="{A59E1D61-639C-4184-BE49-810D0EF67854}" type="presParOf" srcId="{63FC9E69-7330-4F5C-B454-8EF897B1034C}" destId="{B08C59F7-01A9-4390-97C8-F32F0ACE5F60}" srcOrd="7" destOrd="0" presId="urn:microsoft.com/office/officeart/2008/layout/LinedList"/>
    <dgm:cxn modelId="{101E47BE-FEB1-4E53-B941-0A0E5FDF8928}" type="presParOf" srcId="{B08C59F7-01A9-4390-97C8-F32F0ACE5F60}" destId="{AD198380-211F-43B3-9D54-6CBE1C39D9E2}" srcOrd="0" destOrd="0" presId="urn:microsoft.com/office/officeart/2008/layout/LinedList"/>
    <dgm:cxn modelId="{A2B552DE-F857-4536-906D-A5A8BD3D0D5C}" type="presParOf" srcId="{B08C59F7-01A9-4390-97C8-F32F0ACE5F60}" destId="{9CC970C7-3641-4FCF-8CA2-A1F9047DD276}" srcOrd="1" destOrd="0" presId="urn:microsoft.com/office/officeart/2008/layout/LinedList"/>
    <dgm:cxn modelId="{2639D626-D21C-485E-A460-80B70260A0CD}" type="presParOf" srcId="{63FC9E69-7330-4F5C-B454-8EF897B1034C}" destId="{2BA23595-5742-42AA-ABAD-BF2E5E2DE04C}" srcOrd="8" destOrd="0" presId="urn:microsoft.com/office/officeart/2008/layout/LinedList"/>
    <dgm:cxn modelId="{071B9628-3560-42CB-8F5B-58047ECAC911}" type="presParOf" srcId="{63FC9E69-7330-4F5C-B454-8EF897B1034C}" destId="{5ECD173A-165D-408E-A8A9-3E00C5C8533A}" srcOrd="9" destOrd="0" presId="urn:microsoft.com/office/officeart/2008/layout/LinedList"/>
    <dgm:cxn modelId="{AEC65F80-5A19-431D-A662-58603572470E}" type="presParOf" srcId="{5ECD173A-165D-408E-A8A9-3E00C5C8533A}" destId="{ACC69C43-C175-449F-A4DA-6C5DFDD5EF31}" srcOrd="0" destOrd="0" presId="urn:microsoft.com/office/officeart/2008/layout/LinedList"/>
    <dgm:cxn modelId="{95CC6139-F1E7-4CE0-BF69-15081AF53360}" type="presParOf" srcId="{5ECD173A-165D-408E-A8A9-3E00C5C8533A}" destId="{6B7D8C83-3E49-487B-B4B7-515A08D15565}" srcOrd="1" destOrd="0" presId="urn:microsoft.com/office/officeart/2008/layout/LinedList"/>
    <dgm:cxn modelId="{00112FBB-3D45-4175-94B2-FA897EC93110}" type="presParOf" srcId="{63FC9E69-7330-4F5C-B454-8EF897B1034C}" destId="{9F90EDDB-F9F8-4E96-B2AE-1BBD906F4A60}" srcOrd="10" destOrd="0" presId="urn:microsoft.com/office/officeart/2008/layout/LinedList"/>
    <dgm:cxn modelId="{E016162A-B194-47B3-A6F3-8431A48DF45A}" type="presParOf" srcId="{63FC9E69-7330-4F5C-B454-8EF897B1034C}" destId="{05B19B60-7B03-405D-B0C1-A5E88D3C1228}" srcOrd="11" destOrd="0" presId="urn:microsoft.com/office/officeart/2008/layout/LinedList"/>
    <dgm:cxn modelId="{8E7B3BD8-4E5F-490B-8BBB-3C2B4F479339}" type="presParOf" srcId="{05B19B60-7B03-405D-B0C1-A5E88D3C1228}" destId="{9BACF75D-2800-419C-85EB-3A9B38405B52}" srcOrd="0" destOrd="0" presId="urn:microsoft.com/office/officeart/2008/layout/LinedList"/>
    <dgm:cxn modelId="{77089045-CBDE-4C3D-92F8-2590DE76DFF6}" type="presParOf" srcId="{05B19B60-7B03-405D-B0C1-A5E88D3C1228}" destId="{57573C61-CAF4-4E78-9812-A77F7C9A21E5}"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5B7CAC-6536-46B2-9C7A-2BE1886BFF3B}">
      <dsp:nvSpPr>
        <dsp:cNvPr id="0" name=""/>
        <dsp:cNvSpPr/>
      </dsp:nvSpPr>
      <dsp:spPr>
        <a:xfrm>
          <a:off x="0" y="2082"/>
          <a:ext cx="9791700"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1D762A-87B5-4056-A3F7-E67008B87798}">
      <dsp:nvSpPr>
        <dsp:cNvPr id="0" name=""/>
        <dsp:cNvSpPr/>
      </dsp:nvSpPr>
      <dsp:spPr>
        <a:xfrm>
          <a:off x="0" y="2082"/>
          <a:ext cx="9791700" cy="710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t>How has Lyme disease changed over the past several decades in the United States?</a:t>
          </a:r>
        </a:p>
      </dsp:txBody>
      <dsp:txXfrm>
        <a:off x="0" y="2082"/>
        <a:ext cx="9791700" cy="710171"/>
      </dsp:txXfrm>
    </dsp:sp>
    <dsp:sp modelId="{B488AEB1-17BF-475B-AD28-415E731A3E77}">
      <dsp:nvSpPr>
        <dsp:cNvPr id="0" name=""/>
        <dsp:cNvSpPr/>
      </dsp:nvSpPr>
      <dsp:spPr>
        <a:xfrm>
          <a:off x="0" y="712254"/>
          <a:ext cx="9791700" cy="0"/>
        </a:xfrm>
        <a:prstGeom prst="line">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08B681-DA7C-4C03-82C4-7F77A36B2AE0}">
      <dsp:nvSpPr>
        <dsp:cNvPr id="0" name=""/>
        <dsp:cNvSpPr/>
      </dsp:nvSpPr>
      <dsp:spPr>
        <a:xfrm>
          <a:off x="0" y="712254"/>
          <a:ext cx="9791700" cy="710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t>Which states are most affected by Lyme disease and has that changed over time?</a:t>
          </a:r>
        </a:p>
      </dsp:txBody>
      <dsp:txXfrm>
        <a:off x="0" y="712254"/>
        <a:ext cx="9791700" cy="710171"/>
      </dsp:txXfrm>
    </dsp:sp>
    <dsp:sp modelId="{E334D84D-40AA-44F0-BD13-AEBE5F2D8BC5}">
      <dsp:nvSpPr>
        <dsp:cNvPr id="0" name=""/>
        <dsp:cNvSpPr/>
      </dsp:nvSpPr>
      <dsp:spPr>
        <a:xfrm>
          <a:off x="0" y="1422426"/>
          <a:ext cx="9791700" cy="0"/>
        </a:xfrm>
        <a:prstGeom prst="lin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D18091-0B94-436D-837D-C66FA6A5A8E4}">
      <dsp:nvSpPr>
        <dsp:cNvPr id="0" name=""/>
        <dsp:cNvSpPr/>
      </dsp:nvSpPr>
      <dsp:spPr>
        <a:xfrm>
          <a:off x="0" y="1422426"/>
          <a:ext cx="9791700" cy="710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t>Which states have experienced the most significant increase in cases?</a:t>
          </a:r>
        </a:p>
      </dsp:txBody>
      <dsp:txXfrm>
        <a:off x="0" y="1422426"/>
        <a:ext cx="9791700" cy="710171"/>
      </dsp:txXfrm>
    </dsp:sp>
    <dsp:sp modelId="{2069E7C4-4FC8-48FB-8A78-2EDE46923E62}">
      <dsp:nvSpPr>
        <dsp:cNvPr id="0" name=""/>
        <dsp:cNvSpPr/>
      </dsp:nvSpPr>
      <dsp:spPr>
        <a:xfrm>
          <a:off x="0" y="2132598"/>
          <a:ext cx="9791700" cy="0"/>
        </a:xfrm>
        <a:prstGeom prst="lin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198380-211F-43B3-9D54-6CBE1C39D9E2}">
      <dsp:nvSpPr>
        <dsp:cNvPr id="0" name=""/>
        <dsp:cNvSpPr/>
      </dsp:nvSpPr>
      <dsp:spPr>
        <a:xfrm>
          <a:off x="0" y="2132598"/>
          <a:ext cx="9791700" cy="710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t>Is there a relationship between winter temperatures and case counts?</a:t>
          </a:r>
        </a:p>
      </dsp:txBody>
      <dsp:txXfrm>
        <a:off x="0" y="2132598"/>
        <a:ext cx="9791700" cy="710171"/>
      </dsp:txXfrm>
    </dsp:sp>
    <dsp:sp modelId="{2BA23595-5742-42AA-ABAD-BF2E5E2DE04C}">
      <dsp:nvSpPr>
        <dsp:cNvPr id="0" name=""/>
        <dsp:cNvSpPr/>
      </dsp:nvSpPr>
      <dsp:spPr>
        <a:xfrm>
          <a:off x="0" y="2842770"/>
          <a:ext cx="9791700" cy="0"/>
        </a:xfrm>
        <a:prstGeom prst="line">
          <a:avLst/>
        </a:prstGeom>
        <a:solidFill>
          <a:schemeClr val="accent6">
            <a:hueOff val="0"/>
            <a:satOff val="0"/>
            <a:lumOff val="0"/>
            <a:alphaOff val="0"/>
          </a:schemeClr>
        </a:solidFill>
        <a:ln w="19050"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C69C43-C175-449F-A4DA-6C5DFDD5EF31}">
      <dsp:nvSpPr>
        <dsp:cNvPr id="0" name=""/>
        <dsp:cNvSpPr/>
      </dsp:nvSpPr>
      <dsp:spPr>
        <a:xfrm>
          <a:off x="0" y="2842770"/>
          <a:ext cx="9791700" cy="710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t>Does adjusting for population change which states are considered most at risk?</a:t>
          </a:r>
        </a:p>
      </dsp:txBody>
      <dsp:txXfrm>
        <a:off x="0" y="2842770"/>
        <a:ext cx="9791700" cy="710171"/>
      </dsp:txXfrm>
    </dsp:sp>
    <dsp:sp modelId="{9F90EDDB-F9F8-4E96-B2AE-1BBD906F4A60}">
      <dsp:nvSpPr>
        <dsp:cNvPr id="0" name=""/>
        <dsp:cNvSpPr/>
      </dsp:nvSpPr>
      <dsp:spPr>
        <a:xfrm>
          <a:off x="0" y="3552942"/>
          <a:ext cx="9791700"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ACF75D-2800-419C-85EB-3A9B38405B52}">
      <dsp:nvSpPr>
        <dsp:cNvPr id="0" name=""/>
        <dsp:cNvSpPr/>
      </dsp:nvSpPr>
      <dsp:spPr>
        <a:xfrm>
          <a:off x="0" y="3552942"/>
          <a:ext cx="9791700" cy="710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t>What is the risk of Lyme disease in Tennessee and specifically, Davidson County?</a:t>
          </a:r>
        </a:p>
      </dsp:txBody>
      <dsp:txXfrm>
        <a:off x="0" y="3552942"/>
        <a:ext cx="9791700" cy="71017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8/19/2025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grew up in NY about 30 miles north of New York City.</a:t>
            </a:r>
          </a:p>
          <a:p>
            <a:endParaRPr lang="en-US" dirty="0"/>
          </a:p>
          <a:p>
            <a:r>
              <a:rPr lang="en-US" dirty="0"/>
              <a:t>I spent a decent amount of time outdoors, but not in the woods. Outside in the yard, local parks, etc. We were not a camping family</a:t>
            </a:r>
          </a:p>
          <a:p>
            <a:endParaRPr lang="en-US" dirty="0"/>
          </a:p>
          <a:p>
            <a:r>
              <a:rPr lang="en-US" dirty="0"/>
              <a:t>Did a lot of road trips as a family throughout the NE- especially PA, NJ, Conn, Massachusetts. Visit amusement parks, college visits for my older siblings</a:t>
            </a:r>
          </a:p>
          <a:p>
            <a:endParaRPr lang="en-US" dirty="0"/>
          </a:p>
          <a:p>
            <a:r>
              <a:rPr lang="en-US" dirty="0"/>
              <a:t>I contracted Lyme disease twice as a kid. Once when I was around 10 and then another time around 13 or so. I had the typical symptoms with recognizable rash, so my mom brought me to the doctor and I was able to get treated early and was completely fine.</a:t>
            </a:r>
          </a:p>
          <a:p>
            <a:endParaRPr lang="en-US" dirty="0"/>
          </a:p>
          <a:p>
            <a:r>
              <a:rPr lang="en-US" dirty="0"/>
              <a:t>Then I moved down to Nashville in 2012 and remember being told by my now mother-in-law that there really wasn’t any Lyme down here, which I easily accepted, but never really looked into. This capstone project allowed me to actually dig into the data and see if that claim was true or not, which is my overall motivation for exploring this data.</a:t>
            </a:r>
          </a:p>
        </p:txBody>
      </p:sp>
      <p:sp>
        <p:nvSpPr>
          <p:cNvPr id="4" name="Slide Number Placeholder 3"/>
          <p:cNvSpPr>
            <a:spLocks noGrp="1"/>
          </p:cNvSpPr>
          <p:nvPr>
            <p:ph type="sldNum" sz="quarter" idx="5"/>
          </p:nvPr>
        </p:nvSpPr>
        <p:spPr/>
        <p:txBody>
          <a:bodyPr/>
          <a:lstStyle/>
          <a:p>
            <a:fld id="{A89C7E07-3C67-C64C-8DA0-0404F6303970}" type="slidenum">
              <a:rPr lang="en-US" smtClean="0"/>
              <a:t>2</a:t>
            </a:fld>
            <a:endParaRPr lang="en-US" dirty="0"/>
          </a:p>
        </p:txBody>
      </p:sp>
    </p:spTree>
    <p:extLst>
      <p:ext uri="{BB962C8B-B14F-4D97-AF65-F5344CB8AC3E}">
        <p14:creationId xmlns:p14="http://schemas.microsoft.com/office/powerpoint/2010/main" val="1065511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forward to 2023- we still see those high concentrations in the northeast and north-central regions with even more cases, but now we’re also seeing an increase in cases in states like Ohio, West Virginia, Indiana, Michigan, and Kentucky. Looks like cases are creeping in a southwest direction as well as north. </a:t>
            </a:r>
          </a:p>
        </p:txBody>
      </p:sp>
      <p:sp>
        <p:nvSpPr>
          <p:cNvPr id="4" name="Slide Number Placeholder 3"/>
          <p:cNvSpPr>
            <a:spLocks noGrp="1"/>
          </p:cNvSpPr>
          <p:nvPr>
            <p:ph type="sldNum" sz="quarter" idx="5"/>
          </p:nvPr>
        </p:nvSpPr>
        <p:spPr/>
        <p:txBody>
          <a:bodyPr/>
          <a:lstStyle/>
          <a:p>
            <a:fld id="{A89C7E07-3C67-C64C-8DA0-0404F6303970}" type="slidenum">
              <a:rPr lang="en-US" smtClean="0"/>
              <a:t>11</a:t>
            </a:fld>
            <a:endParaRPr lang="en-US" dirty="0"/>
          </a:p>
        </p:txBody>
      </p:sp>
    </p:spTree>
    <p:extLst>
      <p:ext uri="{BB962C8B-B14F-4D97-AF65-F5344CB8AC3E}">
        <p14:creationId xmlns:p14="http://schemas.microsoft.com/office/powerpoint/2010/main" val="3419210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E364F-8B8D-4C56-D161-FD6096A01E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9A7FA2-CF94-4A56-692D-9AFBA500CE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34E2A8-BD1F-37B5-B6E3-F8C9D2CEA33D}"/>
              </a:ext>
            </a:extLst>
          </p:cNvPr>
          <p:cNvSpPr>
            <a:spLocks noGrp="1"/>
          </p:cNvSpPr>
          <p:nvPr>
            <p:ph type="body" idx="1"/>
          </p:nvPr>
        </p:nvSpPr>
        <p:spPr/>
        <p:txBody>
          <a:bodyPr/>
          <a:lstStyle/>
          <a:p>
            <a:r>
              <a:rPr lang="en-US" dirty="0"/>
              <a:t>Once again, when we look at case counts we’re seeing the same states and regions as in 2008. This makes sense since this is where these ticks have historically lived and have a foothold already, but now all of these states have seen increases in reported cases of Lyme.</a:t>
            </a:r>
          </a:p>
        </p:txBody>
      </p:sp>
      <p:sp>
        <p:nvSpPr>
          <p:cNvPr id="4" name="Slide Number Placeholder 3">
            <a:extLst>
              <a:ext uri="{FF2B5EF4-FFF2-40B4-BE49-F238E27FC236}">
                <a16:creationId xmlns:a16="http://schemas.microsoft.com/office/drawing/2014/main" id="{95FF2F38-025A-5A82-3499-559E180C7729}"/>
              </a:ext>
            </a:extLst>
          </p:cNvPr>
          <p:cNvSpPr>
            <a:spLocks noGrp="1"/>
          </p:cNvSpPr>
          <p:nvPr>
            <p:ph type="sldNum" sz="quarter" idx="5"/>
          </p:nvPr>
        </p:nvSpPr>
        <p:spPr/>
        <p:txBody>
          <a:bodyPr/>
          <a:lstStyle/>
          <a:p>
            <a:fld id="{A89C7E07-3C67-C64C-8DA0-0404F6303970}" type="slidenum">
              <a:rPr lang="en-US" smtClean="0"/>
              <a:t>12</a:t>
            </a:fld>
            <a:endParaRPr lang="en-US" dirty="0"/>
          </a:p>
        </p:txBody>
      </p:sp>
    </p:spTree>
    <p:extLst>
      <p:ext uri="{BB962C8B-B14F-4D97-AF65-F5344CB8AC3E}">
        <p14:creationId xmlns:p14="http://schemas.microsoft.com/office/powerpoint/2010/main" val="752288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wasn’t surprised by those states with established </a:t>
            </a:r>
            <a:r>
              <a:rPr lang="en-US" dirty="0" err="1"/>
              <a:t>lyme</a:t>
            </a:r>
            <a:r>
              <a:rPr lang="en-US" dirty="0"/>
              <a:t> disease seeing a rise in their case counts. What I wanted to see next was which states saw the greatest increase in cases from 2008 to 2023. Here we see Ohio saw a significant increase in reported cases in that time frame with 45 in 2008 and up to 1307 in 2023. West Virginia a similar change- 135 cases in 2008 to 3242 in 2023.</a:t>
            </a:r>
          </a:p>
          <a:p>
            <a:endParaRPr lang="en-US" dirty="0"/>
          </a:p>
          <a:p>
            <a:r>
              <a:rPr lang="en-US" dirty="0"/>
              <a:t>Now, in total case counts, these pale in comparison to states like New York that had over 22k cases in 2023, but still- some of these states have seen substantial increases in reported Lyme disease   </a:t>
            </a:r>
          </a:p>
        </p:txBody>
      </p:sp>
      <p:sp>
        <p:nvSpPr>
          <p:cNvPr id="4" name="Slide Number Placeholder 3"/>
          <p:cNvSpPr>
            <a:spLocks noGrp="1"/>
          </p:cNvSpPr>
          <p:nvPr>
            <p:ph type="sldNum" sz="quarter" idx="5"/>
          </p:nvPr>
        </p:nvSpPr>
        <p:spPr/>
        <p:txBody>
          <a:bodyPr/>
          <a:lstStyle/>
          <a:p>
            <a:fld id="{A89C7E07-3C67-C64C-8DA0-0404F6303970}" type="slidenum">
              <a:rPr lang="en-US" smtClean="0"/>
              <a:t>13</a:t>
            </a:fld>
            <a:endParaRPr lang="en-US" dirty="0"/>
          </a:p>
        </p:txBody>
      </p:sp>
    </p:spTree>
    <p:extLst>
      <p:ext uri="{BB962C8B-B14F-4D97-AF65-F5344CB8AC3E}">
        <p14:creationId xmlns:p14="http://schemas.microsoft.com/office/powerpoint/2010/main" val="38688976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093A3-9E81-1CD7-937D-114C830508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A0EE26-CCA2-EE75-7E28-EFBA792173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960E9A-1632-6C35-0752-1599C56701A5}"/>
              </a:ext>
            </a:extLst>
          </p:cNvPr>
          <p:cNvSpPr>
            <a:spLocks noGrp="1"/>
          </p:cNvSpPr>
          <p:nvPr>
            <p:ph type="body" idx="1"/>
          </p:nvPr>
        </p:nvSpPr>
        <p:spPr/>
        <p:txBody>
          <a:bodyPr/>
          <a:lstStyle/>
          <a:p>
            <a:r>
              <a:rPr lang="en-US" dirty="0"/>
              <a:t>To the left we see the top 10 states by total case count for the 15 year period, but when we shift our focus to states with greatest percentage change in case count we start to see a different picture. We start moving out from the northeast and moving towards the Midwest. </a:t>
            </a:r>
          </a:p>
          <a:p>
            <a:endParaRPr lang="en-US" dirty="0"/>
          </a:p>
          <a:p>
            <a:endParaRPr lang="en-US" dirty="0"/>
          </a:p>
          <a:p>
            <a:r>
              <a:rPr lang="en-US" dirty="0"/>
              <a:t>This made me curious and I wanted to look into some factors that could be possibly affecting the rise in case counts in general, but also more specifically in some of these states experiencing such dramatic growth. And that’s when I decided to focus on how temperature may be impacting Lyme disease.</a:t>
            </a:r>
          </a:p>
          <a:p>
            <a:endParaRPr lang="en-US" dirty="0"/>
          </a:p>
        </p:txBody>
      </p:sp>
      <p:sp>
        <p:nvSpPr>
          <p:cNvPr id="4" name="Slide Number Placeholder 3">
            <a:extLst>
              <a:ext uri="{FF2B5EF4-FFF2-40B4-BE49-F238E27FC236}">
                <a16:creationId xmlns:a16="http://schemas.microsoft.com/office/drawing/2014/main" id="{3284061F-E363-F173-7BCB-C2A54BD78721}"/>
              </a:ext>
            </a:extLst>
          </p:cNvPr>
          <p:cNvSpPr>
            <a:spLocks noGrp="1"/>
          </p:cNvSpPr>
          <p:nvPr>
            <p:ph type="sldNum" sz="quarter" idx="5"/>
          </p:nvPr>
        </p:nvSpPr>
        <p:spPr/>
        <p:txBody>
          <a:bodyPr/>
          <a:lstStyle/>
          <a:p>
            <a:fld id="{A89C7E07-3C67-C64C-8DA0-0404F6303970}" type="slidenum">
              <a:rPr lang="en-US" smtClean="0"/>
              <a:t>14</a:t>
            </a:fld>
            <a:endParaRPr lang="en-US" dirty="0"/>
          </a:p>
        </p:txBody>
      </p:sp>
    </p:spTree>
    <p:extLst>
      <p:ext uri="{BB962C8B-B14F-4D97-AF65-F5344CB8AC3E}">
        <p14:creationId xmlns:p14="http://schemas.microsoft.com/office/powerpoint/2010/main" val="1154202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FCAB9-2713-2135-2D32-3125A702F5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9AAD7D-6E26-0BC4-40FA-59C92ED5A5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B356E2-1BFD-127B-37E8-A5796137C3B1}"/>
              </a:ext>
            </a:extLst>
          </p:cNvPr>
          <p:cNvSpPr>
            <a:spLocks noGrp="1"/>
          </p:cNvSpPr>
          <p:nvPr>
            <p:ph type="body" idx="1"/>
          </p:nvPr>
        </p:nvSpPr>
        <p:spPr/>
        <p:txBody>
          <a:bodyPr/>
          <a:lstStyle/>
          <a:p>
            <a:r>
              <a:rPr lang="en-US" dirty="0"/>
              <a:t>When we look at total cases of Lyme in the US as a whole compared to the average temperature of when those cases are being reported, we see very clearly a positive relationship. Around the freezing point, there are hardly any cases reported at all, but as the weather warms up, cases of Lyme go up, especially around that 70 degree mark. So this would indicate that ticks are more active during the warmer temperatures. This graph shows cases of Lyme being reported by humans obviously, but this would also mean ticks are finding other hosts during this time as well, potentially contracting the Lyme disease bacteria.</a:t>
            </a:r>
          </a:p>
          <a:p>
            <a:endParaRPr lang="en-US" dirty="0"/>
          </a:p>
          <a:p>
            <a:endParaRPr lang="en-US" dirty="0"/>
          </a:p>
          <a:p>
            <a:endParaRPr lang="en-US" dirty="0"/>
          </a:p>
          <a:p>
            <a:endParaRPr lang="en-US" dirty="0"/>
          </a:p>
          <a:p>
            <a:r>
              <a:rPr lang="en-US" dirty="0"/>
              <a:t>Comparing cases reported each month vs average temperature of that month</a:t>
            </a:r>
          </a:p>
        </p:txBody>
      </p:sp>
      <p:sp>
        <p:nvSpPr>
          <p:cNvPr id="4" name="Slide Number Placeholder 3">
            <a:extLst>
              <a:ext uri="{FF2B5EF4-FFF2-40B4-BE49-F238E27FC236}">
                <a16:creationId xmlns:a16="http://schemas.microsoft.com/office/drawing/2014/main" id="{0A452BF8-05E0-2A58-3FFB-B6BD6584E650}"/>
              </a:ext>
            </a:extLst>
          </p:cNvPr>
          <p:cNvSpPr>
            <a:spLocks noGrp="1"/>
          </p:cNvSpPr>
          <p:nvPr>
            <p:ph type="sldNum" sz="quarter" idx="5"/>
          </p:nvPr>
        </p:nvSpPr>
        <p:spPr/>
        <p:txBody>
          <a:bodyPr/>
          <a:lstStyle/>
          <a:p>
            <a:fld id="{A89C7E07-3C67-C64C-8DA0-0404F6303970}" type="slidenum">
              <a:rPr lang="en-US" smtClean="0"/>
              <a:t>15</a:t>
            </a:fld>
            <a:endParaRPr lang="en-US" dirty="0"/>
          </a:p>
        </p:txBody>
      </p:sp>
    </p:spTree>
    <p:extLst>
      <p:ext uri="{BB962C8B-B14F-4D97-AF65-F5344CB8AC3E}">
        <p14:creationId xmlns:p14="http://schemas.microsoft.com/office/powerpoint/2010/main" val="22098362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789694-2088-933A-FF0D-D9C6066C3D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333D5D-7292-F736-A746-56A3E14A69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09F631-186F-112E-B7BD-04AF54A0D194}"/>
              </a:ext>
            </a:extLst>
          </p:cNvPr>
          <p:cNvSpPr>
            <a:spLocks noGrp="1"/>
          </p:cNvSpPr>
          <p:nvPr>
            <p:ph type="body" idx="1"/>
          </p:nvPr>
        </p:nvSpPr>
        <p:spPr/>
        <p:txBody>
          <a:bodyPr/>
          <a:lstStyle/>
          <a:p>
            <a:r>
              <a:rPr lang="en-US" dirty="0"/>
              <a:t>We know that temperatures are rising globally and from the last graph, we learned a majority of cases are reported when temperatures are higher. Although temperatures are rising, it’s incremental, so I wasn’t very interested in looking at exploring temperatures during the warmer months. I figured tick behavior and Lyme cases wouldn’t differ too much. I was interested in what kind of impact winter temperatures have on total cases reported for that year. As winters get warmer and temperatures stay over freezing, ticks are less dormant and therefore, actively looking for hosts- potentially contracting and spreading Lyme. </a:t>
            </a:r>
          </a:p>
          <a:p>
            <a:endParaRPr lang="en-US" dirty="0"/>
          </a:p>
          <a:p>
            <a:r>
              <a:rPr lang="en-US" dirty="0"/>
              <a:t> I designated December, January, and February as Winter and found the average temperature across those three months for the US. Here we do see a slight increase in average winter temperatures over time. </a:t>
            </a:r>
          </a:p>
        </p:txBody>
      </p:sp>
      <p:sp>
        <p:nvSpPr>
          <p:cNvPr id="4" name="Slide Number Placeholder 3">
            <a:extLst>
              <a:ext uri="{FF2B5EF4-FFF2-40B4-BE49-F238E27FC236}">
                <a16:creationId xmlns:a16="http://schemas.microsoft.com/office/drawing/2014/main" id="{F4348D16-51D1-250C-D74C-3F1EB507EB5B}"/>
              </a:ext>
            </a:extLst>
          </p:cNvPr>
          <p:cNvSpPr>
            <a:spLocks noGrp="1"/>
          </p:cNvSpPr>
          <p:nvPr>
            <p:ph type="sldNum" sz="quarter" idx="5"/>
          </p:nvPr>
        </p:nvSpPr>
        <p:spPr/>
        <p:txBody>
          <a:bodyPr/>
          <a:lstStyle/>
          <a:p>
            <a:fld id="{A89C7E07-3C67-C64C-8DA0-0404F6303970}" type="slidenum">
              <a:rPr lang="en-US" smtClean="0"/>
              <a:t>16</a:t>
            </a:fld>
            <a:endParaRPr lang="en-US" dirty="0"/>
          </a:p>
        </p:txBody>
      </p:sp>
    </p:spTree>
    <p:extLst>
      <p:ext uri="{BB962C8B-B14F-4D97-AF65-F5344CB8AC3E}">
        <p14:creationId xmlns:p14="http://schemas.microsoft.com/office/powerpoint/2010/main" val="28570845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3AEA0-489A-CEA6-E14D-1F21B1834B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28F625-C8F6-BCFC-9029-18C69926E9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ACECEB-87B0-275E-A192-5F6E691691B7}"/>
              </a:ext>
            </a:extLst>
          </p:cNvPr>
          <p:cNvSpPr>
            <a:spLocks noGrp="1"/>
          </p:cNvSpPr>
          <p:nvPr>
            <p:ph type="body" idx="1"/>
          </p:nvPr>
        </p:nvSpPr>
        <p:spPr/>
        <p:txBody>
          <a:bodyPr/>
          <a:lstStyle/>
          <a:p>
            <a:r>
              <a:rPr lang="en-US" dirty="0"/>
              <a:t>I first wanted to focus on the Northeast- the region we know has the most Lyme disease. This graph shows that the average winter temperature is rising in the region. However, let’s note that the average temperature is still below freezing.</a:t>
            </a:r>
          </a:p>
        </p:txBody>
      </p:sp>
      <p:sp>
        <p:nvSpPr>
          <p:cNvPr id="4" name="Slide Number Placeholder 3">
            <a:extLst>
              <a:ext uri="{FF2B5EF4-FFF2-40B4-BE49-F238E27FC236}">
                <a16:creationId xmlns:a16="http://schemas.microsoft.com/office/drawing/2014/main" id="{8B76DFCA-B263-E59E-5AC4-38BCA629299F}"/>
              </a:ext>
            </a:extLst>
          </p:cNvPr>
          <p:cNvSpPr>
            <a:spLocks noGrp="1"/>
          </p:cNvSpPr>
          <p:nvPr>
            <p:ph type="sldNum" sz="quarter" idx="5"/>
          </p:nvPr>
        </p:nvSpPr>
        <p:spPr/>
        <p:txBody>
          <a:bodyPr/>
          <a:lstStyle/>
          <a:p>
            <a:fld id="{A89C7E07-3C67-C64C-8DA0-0404F6303970}" type="slidenum">
              <a:rPr lang="en-US" smtClean="0"/>
              <a:t>17</a:t>
            </a:fld>
            <a:endParaRPr lang="en-US" dirty="0"/>
          </a:p>
        </p:txBody>
      </p:sp>
    </p:spTree>
    <p:extLst>
      <p:ext uri="{BB962C8B-B14F-4D97-AF65-F5344CB8AC3E}">
        <p14:creationId xmlns:p14="http://schemas.microsoft.com/office/powerpoint/2010/main" val="7912647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8E385-3F44-E443-37DB-80758910CE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194B91-7486-45E3-34E4-D93110988B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7C21A4-E358-CAB9-C8B5-7B57DC0DB31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we look at total cases versus average winter temperature- we see a slight positive relationship, but nothing too strong and I think this is because the average temperature in the winter has remained below freezing. Meaning the ticks are not active- not feeding on hosts- human nor animal, so in the Northeast the tick active season has pretty much remained constant.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will note this data point in the top right corner is from 2023, which we saw earlier that there was sharp rise across the board in case counts- most likely due to the change in case definition.  We will see a point like this on all of the graphs. </a:t>
            </a:r>
          </a:p>
          <a:p>
            <a:endParaRPr lang="en-US" dirty="0"/>
          </a:p>
        </p:txBody>
      </p:sp>
      <p:sp>
        <p:nvSpPr>
          <p:cNvPr id="4" name="Slide Number Placeholder 3">
            <a:extLst>
              <a:ext uri="{FF2B5EF4-FFF2-40B4-BE49-F238E27FC236}">
                <a16:creationId xmlns:a16="http://schemas.microsoft.com/office/drawing/2014/main" id="{81513C9E-2112-72FD-AEBA-3AF09A32D60E}"/>
              </a:ext>
            </a:extLst>
          </p:cNvPr>
          <p:cNvSpPr>
            <a:spLocks noGrp="1"/>
          </p:cNvSpPr>
          <p:nvPr>
            <p:ph type="sldNum" sz="quarter" idx="5"/>
          </p:nvPr>
        </p:nvSpPr>
        <p:spPr/>
        <p:txBody>
          <a:bodyPr/>
          <a:lstStyle/>
          <a:p>
            <a:fld id="{A89C7E07-3C67-C64C-8DA0-0404F6303970}" type="slidenum">
              <a:rPr lang="en-US" smtClean="0"/>
              <a:t>18</a:t>
            </a:fld>
            <a:endParaRPr lang="en-US" dirty="0"/>
          </a:p>
        </p:txBody>
      </p:sp>
    </p:spTree>
    <p:extLst>
      <p:ext uri="{BB962C8B-B14F-4D97-AF65-F5344CB8AC3E}">
        <p14:creationId xmlns:p14="http://schemas.microsoft.com/office/powerpoint/2010/main" val="7283159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8C005-FD4F-EACC-4577-4D42E71549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EDA6DC-5D73-7563-949C-5AC7566638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ADD27E-B27E-8DA0-5735-A7AF822E12C8}"/>
              </a:ext>
            </a:extLst>
          </p:cNvPr>
          <p:cNvSpPr>
            <a:spLocks noGrp="1"/>
          </p:cNvSpPr>
          <p:nvPr>
            <p:ph type="body" idx="1"/>
          </p:nvPr>
        </p:nvSpPr>
        <p:spPr/>
        <p:txBody>
          <a:bodyPr/>
          <a:lstStyle/>
          <a:p>
            <a:r>
              <a:rPr lang="en-US" dirty="0"/>
              <a:t>I then wanted to look at a couple of those states that had the highest percentage growth in cases- first we’ll look at Ohio.</a:t>
            </a:r>
          </a:p>
          <a:p>
            <a:endParaRPr lang="en-US" dirty="0"/>
          </a:p>
          <a:p>
            <a:r>
              <a:rPr lang="en-US" dirty="0"/>
              <a:t>Here is a graph showing the change in average winter temperature in Ohio over the past 15 years and we can clearly see temps have been rising. What I want to point out here is that earlier in this time frame Ohio’s average winter temperatures are below freezing. As time goes on, it’s hovering around freezing or above. </a:t>
            </a:r>
          </a:p>
        </p:txBody>
      </p:sp>
      <p:sp>
        <p:nvSpPr>
          <p:cNvPr id="4" name="Slide Number Placeholder 3">
            <a:extLst>
              <a:ext uri="{FF2B5EF4-FFF2-40B4-BE49-F238E27FC236}">
                <a16:creationId xmlns:a16="http://schemas.microsoft.com/office/drawing/2014/main" id="{3DC802CB-7EDE-52BA-B9FA-0D88EC874998}"/>
              </a:ext>
            </a:extLst>
          </p:cNvPr>
          <p:cNvSpPr>
            <a:spLocks noGrp="1"/>
          </p:cNvSpPr>
          <p:nvPr>
            <p:ph type="sldNum" sz="quarter" idx="5"/>
          </p:nvPr>
        </p:nvSpPr>
        <p:spPr/>
        <p:txBody>
          <a:bodyPr/>
          <a:lstStyle/>
          <a:p>
            <a:fld id="{A89C7E07-3C67-C64C-8DA0-0404F6303970}" type="slidenum">
              <a:rPr lang="en-US" smtClean="0"/>
              <a:t>19</a:t>
            </a:fld>
            <a:endParaRPr lang="en-US" dirty="0"/>
          </a:p>
        </p:txBody>
      </p:sp>
    </p:spTree>
    <p:extLst>
      <p:ext uri="{BB962C8B-B14F-4D97-AF65-F5344CB8AC3E}">
        <p14:creationId xmlns:p14="http://schemas.microsoft.com/office/powerpoint/2010/main" val="3442549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58A67-A98B-B904-32FE-5FAA2E8EC5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26745D-9463-3E4A-1CA1-8AC2CEF3E2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292589-536E-CC84-D721-A431071EDB7E}"/>
              </a:ext>
            </a:extLst>
          </p:cNvPr>
          <p:cNvSpPr>
            <a:spLocks noGrp="1"/>
          </p:cNvSpPr>
          <p:nvPr>
            <p:ph type="body" idx="1"/>
          </p:nvPr>
        </p:nvSpPr>
        <p:spPr/>
        <p:txBody>
          <a:bodyPr/>
          <a:lstStyle/>
          <a:p>
            <a:r>
              <a:rPr lang="en-US" dirty="0"/>
              <a:t>Now we’re looking at the relationship between average winter temperatures and case counts and we see a stronger relationship here than in the Northeast. Data points are colored based on year, so we can have another look at change over time. From this data, it appears like winter temperatures have been increasing over time as well as total number of reported cases. </a:t>
            </a:r>
          </a:p>
        </p:txBody>
      </p:sp>
      <p:sp>
        <p:nvSpPr>
          <p:cNvPr id="4" name="Slide Number Placeholder 3">
            <a:extLst>
              <a:ext uri="{FF2B5EF4-FFF2-40B4-BE49-F238E27FC236}">
                <a16:creationId xmlns:a16="http://schemas.microsoft.com/office/drawing/2014/main" id="{BE3C219B-EA10-70FC-4CD2-C9DAE66B54DE}"/>
              </a:ext>
            </a:extLst>
          </p:cNvPr>
          <p:cNvSpPr>
            <a:spLocks noGrp="1"/>
          </p:cNvSpPr>
          <p:nvPr>
            <p:ph type="sldNum" sz="quarter" idx="5"/>
          </p:nvPr>
        </p:nvSpPr>
        <p:spPr/>
        <p:txBody>
          <a:bodyPr/>
          <a:lstStyle/>
          <a:p>
            <a:fld id="{A89C7E07-3C67-C64C-8DA0-0404F6303970}" type="slidenum">
              <a:rPr lang="en-US" smtClean="0"/>
              <a:t>20</a:t>
            </a:fld>
            <a:endParaRPr lang="en-US" dirty="0"/>
          </a:p>
        </p:txBody>
      </p:sp>
    </p:spTree>
    <p:extLst>
      <p:ext uri="{BB962C8B-B14F-4D97-AF65-F5344CB8AC3E}">
        <p14:creationId xmlns:p14="http://schemas.microsoft.com/office/powerpoint/2010/main" val="3296462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How has Lyme disease changed over the past several decades in the United States?</a:t>
            </a: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Which states are most affected by Lyme disease and has that changed over time?</a:t>
            </a: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Which states have experienced the most significant increase in cases?</a:t>
            </a: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Is there a relationship between winter temperatures and case counts?</a:t>
            </a: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Does adjusting for population change which states are considered most at risk?</a:t>
            </a: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What is the risk of Lyme disease in Tennessee and specifically, Davidson County?</a:t>
            </a:r>
          </a:p>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a:t>
            </a:fld>
            <a:endParaRPr lang="en-US" dirty="0"/>
          </a:p>
        </p:txBody>
      </p:sp>
    </p:spTree>
    <p:extLst>
      <p:ext uri="{BB962C8B-B14F-4D97-AF65-F5344CB8AC3E}">
        <p14:creationId xmlns:p14="http://schemas.microsoft.com/office/powerpoint/2010/main" val="12128804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E5446-54F7-52AA-EC09-43987304A6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4694B3-57E4-9A5D-16C1-9FEF42260D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CC1FCC-4585-A51E-C374-56CBF9D9A5F7}"/>
              </a:ext>
            </a:extLst>
          </p:cNvPr>
          <p:cNvSpPr>
            <a:spLocks noGrp="1"/>
          </p:cNvSpPr>
          <p:nvPr>
            <p:ph type="body" idx="1"/>
          </p:nvPr>
        </p:nvSpPr>
        <p:spPr/>
        <p:txBody>
          <a:bodyPr/>
          <a:lstStyle/>
          <a:p>
            <a:r>
              <a:rPr lang="en-US" dirty="0"/>
              <a:t>Now we’re looking at West Virginia- the state with the 2</a:t>
            </a:r>
            <a:r>
              <a:rPr lang="en-US" baseline="30000" dirty="0"/>
              <a:t>nd</a:t>
            </a:r>
            <a:r>
              <a:rPr lang="en-US" dirty="0"/>
              <a:t> highest increase in number of cases over the past 15 years. Here we are seeing a rise in average winter temperatures. West Virginia appears to have warmer winters than Ohio, but still has had winters averaging around freezing and below.</a:t>
            </a:r>
          </a:p>
        </p:txBody>
      </p:sp>
      <p:sp>
        <p:nvSpPr>
          <p:cNvPr id="4" name="Slide Number Placeholder 3">
            <a:extLst>
              <a:ext uri="{FF2B5EF4-FFF2-40B4-BE49-F238E27FC236}">
                <a16:creationId xmlns:a16="http://schemas.microsoft.com/office/drawing/2014/main" id="{094C0055-952E-974C-4282-F37F7237C4A8}"/>
              </a:ext>
            </a:extLst>
          </p:cNvPr>
          <p:cNvSpPr>
            <a:spLocks noGrp="1"/>
          </p:cNvSpPr>
          <p:nvPr>
            <p:ph type="sldNum" sz="quarter" idx="5"/>
          </p:nvPr>
        </p:nvSpPr>
        <p:spPr/>
        <p:txBody>
          <a:bodyPr/>
          <a:lstStyle/>
          <a:p>
            <a:fld id="{A89C7E07-3C67-C64C-8DA0-0404F6303970}" type="slidenum">
              <a:rPr lang="en-US" smtClean="0"/>
              <a:t>21</a:t>
            </a:fld>
            <a:endParaRPr lang="en-US" dirty="0"/>
          </a:p>
        </p:txBody>
      </p:sp>
    </p:spTree>
    <p:extLst>
      <p:ext uri="{BB962C8B-B14F-4D97-AF65-F5344CB8AC3E}">
        <p14:creationId xmlns:p14="http://schemas.microsoft.com/office/powerpoint/2010/main" val="32843630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EEF1A-142D-8E9D-612F-35D4659F27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D5CDAA-F83C-66CF-4417-BFEAEA6605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956282-B7F0-210B-9958-2CD00BD7F081}"/>
              </a:ext>
            </a:extLst>
          </p:cNvPr>
          <p:cNvSpPr>
            <a:spLocks noGrp="1"/>
          </p:cNvSpPr>
          <p:nvPr>
            <p:ph type="body" idx="1"/>
          </p:nvPr>
        </p:nvSpPr>
        <p:spPr/>
        <p:txBody>
          <a:bodyPr/>
          <a:lstStyle/>
          <a:p>
            <a:r>
              <a:rPr lang="en-US" dirty="0"/>
              <a:t>Once again, we’re seeing a positive relationship between average winter temperatures and total cases for the year here in West Virginia. </a:t>
            </a:r>
          </a:p>
          <a:p>
            <a:endParaRPr lang="en-US" dirty="0"/>
          </a:p>
          <a:p>
            <a:endParaRPr lang="en-US" dirty="0"/>
          </a:p>
          <a:p>
            <a:r>
              <a:rPr lang="en-US" dirty="0"/>
              <a:t>Ticks become active any time temperatures go above freezing.  As the winters get warmer the ticks have a longer active season, more time questing for hosts- more time to potentially spread Lyme. Areas that were once not as hospitable to the blacklegged ticks due to colder winters may begin to see far more cases in the future. Especially in these border states outside of the high concentration regions that currently have relatively low case counts  and I think we’re starting to see that here.</a:t>
            </a:r>
          </a:p>
          <a:p>
            <a:endParaRPr lang="en-US" dirty="0"/>
          </a:p>
          <a:p>
            <a:endParaRPr lang="en-US" dirty="0"/>
          </a:p>
          <a:p>
            <a:r>
              <a:rPr lang="en-US" dirty="0"/>
              <a:t>Now, up to this point, we’ve been looking at trends based on just case counts. The number of cases has been growing and spreading to new areas and honestly, doesn’t look too promising. However, the US is a big place with a lot of people in it, so we need to take a step back and look at Lyme disease taking population size into account.</a:t>
            </a:r>
          </a:p>
        </p:txBody>
      </p:sp>
      <p:sp>
        <p:nvSpPr>
          <p:cNvPr id="4" name="Slide Number Placeholder 3">
            <a:extLst>
              <a:ext uri="{FF2B5EF4-FFF2-40B4-BE49-F238E27FC236}">
                <a16:creationId xmlns:a16="http://schemas.microsoft.com/office/drawing/2014/main" id="{C3BC9B3F-5D1F-A7B7-C249-F2E5C8D99EB2}"/>
              </a:ext>
            </a:extLst>
          </p:cNvPr>
          <p:cNvSpPr>
            <a:spLocks noGrp="1"/>
          </p:cNvSpPr>
          <p:nvPr>
            <p:ph type="sldNum" sz="quarter" idx="5"/>
          </p:nvPr>
        </p:nvSpPr>
        <p:spPr/>
        <p:txBody>
          <a:bodyPr/>
          <a:lstStyle/>
          <a:p>
            <a:fld id="{A89C7E07-3C67-C64C-8DA0-0404F6303970}" type="slidenum">
              <a:rPr lang="en-US" smtClean="0"/>
              <a:t>22</a:t>
            </a:fld>
            <a:endParaRPr lang="en-US" dirty="0"/>
          </a:p>
        </p:txBody>
      </p:sp>
    </p:spTree>
    <p:extLst>
      <p:ext uri="{BB962C8B-B14F-4D97-AF65-F5344CB8AC3E}">
        <p14:creationId xmlns:p14="http://schemas.microsoft.com/office/powerpoint/2010/main" val="14616377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5E3C9F-5F36-24DE-70A9-2CB4BD4A5A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F356C1-2ED8-BAAD-A351-F0CE0F9397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3D07DD-DB7B-5396-612C-11E6C12B43CE}"/>
              </a:ext>
            </a:extLst>
          </p:cNvPr>
          <p:cNvSpPr>
            <a:spLocks noGrp="1"/>
          </p:cNvSpPr>
          <p:nvPr>
            <p:ph type="body" idx="1"/>
          </p:nvPr>
        </p:nvSpPr>
        <p:spPr/>
        <p:txBody>
          <a:bodyPr/>
          <a:lstStyle/>
          <a:p>
            <a:r>
              <a:rPr lang="en-US" dirty="0"/>
              <a:t>When you factor in population size to calculate the Incidence Rate- we see that it’s not New York, the state with the highest case count in 2023, that is most at risk. It’s Rhode Island with about 258 cases per 100,000 people.  New York’s Incidence rate is about 112 a lot lower than Rhode Island even though it had far higher case count. Taking a look at the other states in the top 10, it appears that the New England region is really most at risk for contracting Lyme if bitten by a tick. </a:t>
            </a:r>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AB7D6E97-8C71-1987-07A6-0D510516EBD1}"/>
              </a:ext>
            </a:extLst>
          </p:cNvPr>
          <p:cNvSpPr>
            <a:spLocks noGrp="1"/>
          </p:cNvSpPr>
          <p:nvPr>
            <p:ph type="sldNum" sz="quarter" idx="5"/>
          </p:nvPr>
        </p:nvSpPr>
        <p:spPr/>
        <p:txBody>
          <a:bodyPr/>
          <a:lstStyle/>
          <a:p>
            <a:fld id="{A89C7E07-3C67-C64C-8DA0-0404F6303970}" type="slidenum">
              <a:rPr lang="en-US" smtClean="0"/>
              <a:t>23</a:t>
            </a:fld>
            <a:endParaRPr lang="en-US" dirty="0"/>
          </a:p>
        </p:txBody>
      </p:sp>
    </p:spTree>
    <p:extLst>
      <p:ext uri="{BB962C8B-B14F-4D97-AF65-F5344CB8AC3E}">
        <p14:creationId xmlns:p14="http://schemas.microsoft.com/office/powerpoint/2010/main" val="19668138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41285-AD75-27E7-36FD-11ECDCB0D7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8D8212-BF1E-52DB-3E9A-A2BA953395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9C91AB-8A89-E43F-F59D-64BAF929A34E}"/>
              </a:ext>
            </a:extLst>
          </p:cNvPr>
          <p:cNvSpPr>
            <a:spLocks noGrp="1"/>
          </p:cNvSpPr>
          <p:nvPr>
            <p:ph type="body" idx="1"/>
          </p:nvPr>
        </p:nvSpPr>
        <p:spPr/>
        <p:txBody>
          <a:bodyPr/>
          <a:lstStyle/>
          <a:p>
            <a:r>
              <a:rPr lang="en-US" dirty="0"/>
              <a:t>Finally, I want to narrow our focus to Tennessee and evaluate our risk for Lyme here in Davidson County where I live. Here we see cases across the state have been fairly low since 2008. In 2023, there were only a total of 50 cases across the entire state. </a:t>
            </a:r>
          </a:p>
        </p:txBody>
      </p:sp>
      <p:sp>
        <p:nvSpPr>
          <p:cNvPr id="4" name="Slide Number Placeholder 3">
            <a:extLst>
              <a:ext uri="{FF2B5EF4-FFF2-40B4-BE49-F238E27FC236}">
                <a16:creationId xmlns:a16="http://schemas.microsoft.com/office/drawing/2014/main" id="{2D204B70-2987-B749-0015-AB9B7000B329}"/>
              </a:ext>
            </a:extLst>
          </p:cNvPr>
          <p:cNvSpPr>
            <a:spLocks noGrp="1"/>
          </p:cNvSpPr>
          <p:nvPr>
            <p:ph type="sldNum" sz="quarter" idx="5"/>
          </p:nvPr>
        </p:nvSpPr>
        <p:spPr/>
        <p:txBody>
          <a:bodyPr/>
          <a:lstStyle/>
          <a:p>
            <a:fld id="{A89C7E07-3C67-C64C-8DA0-0404F6303970}" type="slidenum">
              <a:rPr lang="en-US" smtClean="0"/>
              <a:t>24</a:t>
            </a:fld>
            <a:endParaRPr lang="en-US" dirty="0"/>
          </a:p>
        </p:txBody>
      </p:sp>
    </p:spTree>
    <p:extLst>
      <p:ext uri="{BB962C8B-B14F-4D97-AF65-F5344CB8AC3E}">
        <p14:creationId xmlns:p14="http://schemas.microsoft.com/office/powerpoint/2010/main" val="2639416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85045-CA27-B784-688E-9AFF6740A8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9853D0-353D-81F4-19ED-CB10A075B2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E0CE4C-3179-72F8-C063-1B478C683C28}"/>
              </a:ext>
            </a:extLst>
          </p:cNvPr>
          <p:cNvSpPr>
            <a:spLocks noGrp="1"/>
          </p:cNvSpPr>
          <p:nvPr>
            <p:ph type="body" idx="1"/>
          </p:nvPr>
        </p:nvSpPr>
        <p:spPr/>
        <p:txBody>
          <a:bodyPr/>
          <a:lstStyle/>
          <a:p>
            <a:r>
              <a:rPr lang="en-US" dirty="0"/>
              <a:t>Those 50 cases were distributed across the state, but mostly in Middle and East TN- towards the northern part of the state. </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8D102D63-1C3A-89BA-19DB-85E64887717A}"/>
              </a:ext>
            </a:extLst>
          </p:cNvPr>
          <p:cNvSpPr>
            <a:spLocks noGrp="1"/>
          </p:cNvSpPr>
          <p:nvPr>
            <p:ph type="sldNum" sz="quarter" idx="5"/>
          </p:nvPr>
        </p:nvSpPr>
        <p:spPr/>
        <p:txBody>
          <a:bodyPr/>
          <a:lstStyle/>
          <a:p>
            <a:fld id="{A89C7E07-3C67-C64C-8DA0-0404F6303970}" type="slidenum">
              <a:rPr lang="en-US" smtClean="0"/>
              <a:t>25</a:t>
            </a:fld>
            <a:endParaRPr lang="en-US" dirty="0"/>
          </a:p>
        </p:txBody>
      </p:sp>
    </p:spTree>
    <p:extLst>
      <p:ext uri="{BB962C8B-B14F-4D97-AF65-F5344CB8AC3E}">
        <p14:creationId xmlns:p14="http://schemas.microsoft.com/office/powerpoint/2010/main" val="23860156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52E5E0-2154-77E3-4055-B8B3919101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E1148D-38F0-0344-FCE8-BD6CB37C0D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D0E9D7-86A6-51F3-21E8-7B6D618FDAE5}"/>
              </a:ext>
            </a:extLst>
          </p:cNvPr>
          <p:cNvSpPr>
            <a:spLocks noGrp="1"/>
          </p:cNvSpPr>
          <p:nvPr>
            <p:ph type="body" idx="1"/>
          </p:nvPr>
        </p:nvSpPr>
        <p:spPr/>
        <p:txBody>
          <a:bodyPr/>
          <a:lstStyle/>
          <a:p>
            <a:r>
              <a:rPr lang="en-US" dirty="0"/>
              <a:t>When we factor in population size, all of the counties with the highest incidence rates are concentrated in the northeastern portion of the state. Johnson County has the highest rate of about 22 cases per 100,000. However, it’s important to note that they only had 4 cases reported in 2023.  And we notice that Davidson county has fallen off the map. </a:t>
            </a:r>
          </a:p>
          <a:p>
            <a:endParaRPr lang="en-US" dirty="0"/>
          </a:p>
          <a:p>
            <a:r>
              <a:rPr lang="en-US" dirty="0"/>
              <a:t>So finally, let’s look at Davidson and what sort of risk we run here.</a:t>
            </a:r>
          </a:p>
        </p:txBody>
      </p:sp>
      <p:sp>
        <p:nvSpPr>
          <p:cNvPr id="4" name="Slide Number Placeholder 3">
            <a:extLst>
              <a:ext uri="{FF2B5EF4-FFF2-40B4-BE49-F238E27FC236}">
                <a16:creationId xmlns:a16="http://schemas.microsoft.com/office/drawing/2014/main" id="{FAB6FCA0-D599-E504-0A76-9C4316FF2146}"/>
              </a:ext>
            </a:extLst>
          </p:cNvPr>
          <p:cNvSpPr>
            <a:spLocks noGrp="1"/>
          </p:cNvSpPr>
          <p:nvPr>
            <p:ph type="sldNum" sz="quarter" idx="5"/>
          </p:nvPr>
        </p:nvSpPr>
        <p:spPr/>
        <p:txBody>
          <a:bodyPr/>
          <a:lstStyle/>
          <a:p>
            <a:fld id="{A89C7E07-3C67-C64C-8DA0-0404F6303970}" type="slidenum">
              <a:rPr lang="en-US" smtClean="0"/>
              <a:t>26</a:t>
            </a:fld>
            <a:endParaRPr lang="en-US" dirty="0"/>
          </a:p>
        </p:txBody>
      </p:sp>
    </p:spTree>
    <p:extLst>
      <p:ext uri="{BB962C8B-B14F-4D97-AF65-F5344CB8AC3E}">
        <p14:creationId xmlns:p14="http://schemas.microsoft.com/office/powerpoint/2010/main" val="11044631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51E62-B103-CEDE-8D58-62955C88E1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150540-0D46-352B-D814-88F102ED2F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DBDEC7-A49F-0355-F6BE-0ED00F440A48}"/>
              </a:ext>
            </a:extLst>
          </p:cNvPr>
          <p:cNvSpPr>
            <a:spLocks noGrp="1"/>
          </p:cNvSpPr>
          <p:nvPr>
            <p:ph type="body" idx="1"/>
          </p:nvPr>
        </p:nvSpPr>
        <p:spPr/>
        <p:txBody>
          <a:bodyPr/>
          <a:lstStyle/>
          <a:p>
            <a:r>
              <a:rPr lang="en-US" dirty="0"/>
              <a:t>For a county with over 700,000 residents, there have been very few reported cases of Lyme. Only 3 cases in 2023- that calculates to .42 cases per 100k per year. That is very low- almost non existent. And looking at the maps from before- makes me think that those 3 cases could be people who live in Nashville, but who travelled elsewhere like maybe eastern TN for a vacation since cases are reported based on the county you reside. </a:t>
            </a:r>
          </a:p>
          <a:p>
            <a:endParaRPr lang="en-US" dirty="0"/>
          </a:p>
          <a:p>
            <a:r>
              <a:rPr lang="en-US" dirty="0"/>
              <a:t>This has been a huge relief! I feel fairly confident that I’m not going to contract Lyme disease here in town </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D483CB1-56D7-7F5B-084D-E7B10EF7CCCF}"/>
              </a:ext>
            </a:extLst>
          </p:cNvPr>
          <p:cNvSpPr>
            <a:spLocks noGrp="1"/>
          </p:cNvSpPr>
          <p:nvPr>
            <p:ph type="sldNum" sz="quarter" idx="5"/>
          </p:nvPr>
        </p:nvSpPr>
        <p:spPr/>
        <p:txBody>
          <a:bodyPr/>
          <a:lstStyle/>
          <a:p>
            <a:fld id="{A89C7E07-3C67-C64C-8DA0-0404F6303970}" type="slidenum">
              <a:rPr lang="en-US" smtClean="0"/>
              <a:t>27</a:t>
            </a:fld>
            <a:endParaRPr lang="en-US" dirty="0"/>
          </a:p>
        </p:txBody>
      </p:sp>
    </p:spTree>
    <p:extLst>
      <p:ext uri="{BB962C8B-B14F-4D97-AF65-F5344CB8AC3E}">
        <p14:creationId xmlns:p14="http://schemas.microsoft.com/office/powerpoint/2010/main" val="2479820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learned that Lyme disease is way more complicated than I imagined. There are many variables when it comes to exploring Lyme disease and its effect on humans. Climate change is just one piece of the puzzle- it effects not only the ticks themselves, but also the host animals they feed off of. Humans behavior, Urban development and deforestation, Differing reporting standards. The list goes on. The most important thing out of all of this though is if you believe you may have Lyme disease then go seek medical attention as soon as possible. </a:t>
            </a:r>
          </a:p>
        </p:txBody>
      </p:sp>
      <p:sp>
        <p:nvSpPr>
          <p:cNvPr id="4" name="Slide Number Placeholder 3"/>
          <p:cNvSpPr>
            <a:spLocks noGrp="1"/>
          </p:cNvSpPr>
          <p:nvPr>
            <p:ph type="sldNum" sz="quarter" idx="5"/>
          </p:nvPr>
        </p:nvSpPr>
        <p:spPr/>
        <p:txBody>
          <a:bodyPr/>
          <a:lstStyle/>
          <a:p>
            <a:fld id="{A89C7E07-3C67-C64C-8DA0-0404F6303970}" type="slidenum">
              <a:rPr lang="en-US" smtClean="0"/>
              <a:t>28</a:t>
            </a:fld>
            <a:endParaRPr lang="en-US" dirty="0"/>
          </a:p>
        </p:txBody>
      </p:sp>
    </p:spTree>
    <p:extLst>
      <p:ext uri="{BB962C8B-B14F-4D97-AF65-F5344CB8AC3E}">
        <p14:creationId xmlns:p14="http://schemas.microsoft.com/office/powerpoint/2010/main" val="24107180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just want to thank you so much for your attention and listening to my findings and please make sure that you check yourself for ticks!</a:t>
            </a:r>
          </a:p>
        </p:txBody>
      </p:sp>
      <p:sp>
        <p:nvSpPr>
          <p:cNvPr id="4" name="Slide Number Placeholder 3"/>
          <p:cNvSpPr>
            <a:spLocks noGrp="1"/>
          </p:cNvSpPr>
          <p:nvPr>
            <p:ph type="sldNum" sz="quarter" idx="5"/>
          </p:nvPr>
        </p:nvSpPr>
        <p:spPr/>
        <p:txBody>
          <a:bodyPr/>
          <a:lstStyle/>
          <a:p>
            <a:fld id="{A89C7E07-3C67-C64C-8DA0-0404F6303970}" type="slidenum">
              <a:rPr lang="en-US" smtClean="0"/>
              <a:t>29</a:t>
            </a:fld>
            <a:endParaRPr lang="en-US" dirty="0"/>
          </a:p>
        </p:txBody>
      </p:sp>
    </p:spTree>
    <p:extLst>
      <p:ext uri="{BB962C8B-B14F-4D97-AF65-F5344CB8AC3E}">
        <p14:creationId xmlns:p14="http://schemas.microsoft.com/office/powerpoint/2010/main" val="1478674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 answer these questions I used three main data sources:</a:t>
            </a:r>
          </a:p>
          <a:p>
            <a:endParaRPr lang="en-US" dirty="0"/>
          </a:p>
          <a:p>
            <a:r>
              <a:rPr lang="en-US" dirty="0"/>
              <a:t>The CDC for datasets with case counts by month and year as well as by county and state.</a:t>
            </a:r>
          </a:p>
          <a:p>
            <a:endParaRPr lang="en-US" dirty="0"/>
          </a:p>
          <a:p>
            <a:r>
              <a:rPr lang="en-US" dirty="0"/>
              <a:t>The National Centers for Environmental Information for data on average temperatures on a national, regional, and state level. I could filter the data and get an average temperature for specific time frames.</a:t>
            </a:r>
          </a:p>
          <a:p>
            <a:endParaRPr lang="en-US" dirty="0"/>
          </a:p>
          <a:p>
            <a:r>
              <a:rPr lang="en-US" dirty="0"/>
              <a:t>And finally the US Census Bureau to retrieve data on the US population, state populations, and county populations by year. </a:t>
            </a:r>
          </a:p>
          <a:p>
            <a:endParaRPr lang="en-US" dirty="0"/>
          </a:p>
          <a:p>
            <a:endParaRPr lang="en-US" dirty="0"/>
          </a:p>
          <a:p>
            <a:r>
              <a:rPr lang="en-US" dirty="0"/>
              <a:t>Something I’d like to note regarding the Lyme disease case counts per the CDC.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Lyme disease became a nationally notifiable condition in the US in 1991. Under the guidance of the Council of State and Territorial Epidemiologists, states and territories determine their policies on case definitions, reporting, and other factors. Reports of Lyme are collected and verified by state and local health departments based on their legal mandates and surveillance practices and then shared with the CDC via the National Notifiable Diseases Surveillance System. Surveillance data has many limitations as one can imagine with different protocols across the country. Limitations such as under-reporting, misclassification, data being captured by county of residence and not necessarily county of exposure, changing definitions, etc. The case definitions also differ depending on whether a state is considered high or low incidence.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that to say, the analysis presented here today is using the data officially reported through routine national surveillance for Lyme disease, which is only one way diseases are tracked by public health officials.  Some estimates using alternative methods suggest much higher numbers.</a:t>
            </a:r>
          </a:p>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4</a:t>
            </a:fld>
            <a:endParaRPr lang="en-US" dirty="0"/>
          </a:p>
        </p:txBody>
      </p:sp>
    </p:spTree>
    <p:extLst>
      <p:ext uri="{BB962C8B-B14F-4D97-AF65-F5344CB8AC3E}">
        <p14:creationId xmlns:p14="http://schemas.microsoft.com/office/powerpoint/2010/main" val="181842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first, what is </a:t>
            </a:r>
            <a:r>
              <a:rPr lang="en-US" dirty="0" err="1"/>
              <a:t>lyme</a:t>
            </a:r>
            <a:r>
              <a:rPr lang="en-US" dirty="0"/>
              <a:t> disease?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Lyme disease is a bacterial infection that is spread to people through the bite of blacklegged ticks AKA deer ticks that are carrying either bacterium: </a:t>
            </a:r>
            <a:r>
              <a:rPr lang="en-US" sz="1200" i="1" kern="1200" dirty="0">
                <a:solidFill>
                  <a:schemeClr val="tx1"/>
                </a:solidFill>
                <a:effectLst/>
                <a:latin typeface="+mn-lt"/>
                <a:ea typeface="+mn-ea"/>
                <a:cs typeface="+mn-cs"/>
              </a:rPr>
              <a:t>Borrelia burgdorferi</a:t>
            </a:r>
            <a:r>
              <a:rPr lang="en-US" sz="1200" kern="1200" dirty="0">
                <a:solidFill>
                  <a:schemeClr val="tx1"/>
                </a:solidFill>
                <a:effectLst/>
                <a:latin typeface="+mn-lt"/>
                <a:ea typeface="+mn-ea"/>
                <a:cs typeface="+mn-cs"/>
              </a:rPr>
              <a:t> or </a:t>
            </a:r>
            <a:r>
              <a:rPr lang="en-US" sz="1200" i="1" kern="1200" dirty="0">
                <a:solidFill>
                  <a:schemeClr val="tx1"/>
                </a:solidFill>
                <a:effectLst/>
                <a:latin typeface="+mn-lt"/>
                <a:ea typeface="+mn-ea"/>
                <a:cs typeface="+mn-cs"/>
              </a:rPr>
              <a:t>Borrelia </a:t>
            </a:r>
            <a:r>
              <a:rPr lang="en-US" sz="1200" i="1" kern="1200" dirty="0" err="1">
                <a:solidFill>
                  <a:schemeClr val="tx1"/>
                </a:solidFill>
                <a:effectLst/>
                <a:latin typeface="+mn-lt"/>
                <a:ea typeface="+mn-ea"/>
                <a:cs typeface="+mn-cs"/>
              </a:rPr>
              <a:t>mayonii</a:t>
            </a:r>
            <a:r>
              <a:rPr lang="en-US" sz="1200" kern="1200" dirty="0">
                <a:solidFill>
                  <a:schemeClr val="tx1"/>
                </a:solidFill>
                <a:effectLst/>
                <a:latin typeface="+mn-lt"/>
                <a:ea typeface="+mn-ea"/>
                <a:cs typeface="+mn-cs"/>
              </a:rPr>
              <a:t>. S</a:t>
            </a:r>
            <a:r>
              <a:rPr lang="en-US" dirty="0"/>
              <a:t>ymptoms can include fever, headache, fatigue, and a characteristic skin rash called erythema </a:t>
            </a:r>
            <a:r>
              <a:rPr lang="en-US" dirty="0" err="1"/>
              <a:t>migrans</a:t>
            </a:r>
            <a:r>
              <a:rPr lang="en-US" dirty="0"/>
              <a:t>, which occurs in about 70-80% of cases. Lyme disease is diagnosed based on signs and symptoms, possible exposure to infected ticks, consideration of other illnesses that may cause similar symptoms, and lab tests.</a:t>
            </a:r>
          </a:p>
          <a:p>
            <a:endParaRPr lang="en-US" dirty="0"/>
          </a:p>
          <a:p>
            <a:r>
              <a:rPr lang="en-US" dirty="0"/>
              <a:t>When caught early, Lyme can be treated successfully with antibiotics and even most patients in later stages of infection respond well to antibiotics. However, if gone untreated or untreated for too long the infection can spread to the joints, the heart, and the nervous system.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5</a:t>
            </a:fld>
            <a:endParaRPr lang="en-US" dirty="0"/>
          </a:p>
        </p:txBody>
      </p:sp>
    </p:spTree>
    <p:extLst>
      <p:ext uri="{BB962C8B-B14F-4D97-AF65-F5344CB8AC3E}">
        <p14:creationId xmlns:p14="http://schemas.microsoft.com/office/powerpoint/2010/main" val="4250546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background on deer ticks:</a:t>
            </a:r>
          </a:p>
          <a:p>
            <a:endParaRPr lang="en-US" dirty="0"/>
          </a:p>
          <a:p>
            <a:r>
              <a:rPr lang="en-US" dirty="0"/>
              <a:t>These ticks are found most commonly in forested areas that provide moisture and shelter in </a:t>
            </a:r>
            <a:r>
              <a:rPr lang="en-US" sz="1200" b="0" i="0" kern="1200" dirty="0">
                <a:solidFill>
                  <a:schemeClr val="tx1"/>
                </a:solidFill>
                <a:effectLst/>
                <a:latin typeface="+mn-lt"/>
                <a:ea typeface="+mn-ea"/>
                <a:cs typeface="+mn-cs"/>
              </a:rPr>
              <a:t>northeastern, north-central, and mid-Atlantic states, as well as in smaller areas within Pacific Coast states. They are most active during the warmer months and go dormant when it is below freezing. The blacklegged ticks have a 2 to 3 year life span during which they go through 4 different life states- from egg to larva, to nymph and finally, adult. As you can see from the picture- ticks are quite small. Adult ticks  are about the size of a sesame seed and ticks in the nymph stage are the size of a poppy seed. </a:t>
            </a:r>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6</a:t>
            </a:fld>
            <a:endParaRPr lang="en-US" dirty="0"/>
          </a:p>
        </p:txBody>
      </p:sp>
    </p:spTree>
    <p:extLst>
      <p:ext uri="{BB962C8B-B14F-4D97-AF65-F5344CB8AC3E}">
        <p14:creationId xmlns:p14="http://schemas.microsoft.com/office/powerpoint/2010/main" val="514396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tick to transition from larva to nymph and from nymph to adult- they must take a blood meal from a wildlife host such as a rodent or deer. Adult females also require a blood meal in order to produce eggs, It’s during these blood meals the ticks can become infected with the Lyme disease bacteria. Smaller animals like white-footed mice, shrews, chipmunks, etc. are the typical reservoirs for the bacteria. They then can pass it on to their next host when feeding again. The typical course is the larva contracts the bacteria during it’s first feed to transition to the nymph stage. Then the nymphs are often responsible for transmission to humans because they are so small and hard to detect whereas infected adults are larger and more likely to be noticed and removed. This is important because ticks must be attached for at least 24 hours for the bacteria to be transmitted. </a:t>
            </a:r>
          </a:p>
          <a:p>
            <a:endParaRPr lang="en-US" dirty="0"/>
          </a:p>
          <a:p>
            <a:r>
              <a:rPr lang="en-US" dirty="0"/>
              <a:t>however the bacteria is not transmitted to the offspring.</a:t>
            </a:r>
          </a:p>
        </p:txBody>
      </p:sp>
      <p:sp>
        <p:nvSpPr>
          <p:cNvPr id="4" name="Slide Number Placeholder 3"/>
          <p:cNvSpPr>
            <a:spLocks noGrp="1"/>
          </p:cNvSpPr>
          <p:nvPr>
            <p:ph type="sldNum" sz="quarter" idx="5"/>
          </p:nvPr>
        </p:nvSpPr>
        <p:spPr/>
        <p:txBody>
          <a:bodyPr/>
          <a:lstStyle/>
          <a:p>
            <a:fld id="{A89C7E07-3C67-C64C-8DA0-0404F6303970}" type="slidenum">
              <a:rPr lang="en-US" smtClean="0"/>
              <a:t>7</a:t>
            </a:fld>
            <a:endParaRPr lang="en-US" dirty="0"/>
          </a:p>
        </p:txBody>
      </p:sp>
    </p:spTree>
    <p:extLst>
      <p:ext uri="{BB962C8B-B14F-4D97-AF65-F5344CB8AC3E}">
        <p14:creationId xmlns:p14="http://schemas.microsoft.com/office/powerpoint/2010/main" val="1373397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EC0B36-2605-E68D-CC87-3C1B7BE773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613A77-057A-764F-4087-F3544A29F3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AB06C8-D828-AC85-FEBF-6A13641F9E1C}"/>
              </a:ext>
            </a:extLst>
          </p:cNvPr>
          <p:cNvSpPr>
            <a:spLocks noGrp="1"/>
          </p:cNvSpPr>
          <p:nvPr>
            <p:ph type="body" idx="1"/>
          </p:nvPr>
        </p:nvSpPr>
        <p:spPr/>
        <p:txBody>
          <a:bodyPr/>
          <a:lstStyle/>
          <a:p>
            <a:r>
              <a:rPr lang="en-US" dirty="0"/>
              <a:t>Now that we know a little bit more about the blacklegged ticks and how they transmit Lyme disease, we’re going to start looking at our case trends across the country.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we see the total number of cases across the US from 1996 to 2023, which has been steadily rising across that time frame. The dashed line in 2020 represents COVID- around this time period we see a dip in reported cases, which can be explained by underreporting due to strained resources on the health provider side as well as changes in the healthcare seeking behavior on the patient side.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The other vertical dashed lines are years that the national surveillance case definitions for Lyme disease were modified. We see in 2022 there appears to be a significant rise in cases. This could be due to the reporting behaviors normalizing after a couple of years of COVID as well as a rule change that made it easier for some states to report Lyme. </a:t>
            </a:r>
          </a:p>
        </p:txBody>
      </p:sp>
      <p:sp>
        <p:nvSpPr>
          <p:cNvPr id="4" name="Slide Number Placeholder 3">
            <a:extLst>
              <a:ext uri="{FF2B5EF4-FFF2-40B4-BE49-F238E27FC236}">
                <a16:creationId xmlns:a16="http://schemas.microsoft.com/office/drawing/2014/main" id="{E967C102-3826-C928-E500-57E5C531D551}"/>
              </a:ext>
            </a:extLst>
          </p:cNvPr>
          <p:cNvSpPr>
            <a:spLocks noGrp="1"/>
          </p:cNvSpPr>
          <p:nvPr>
            <p:ph type="sldNum" sz="quarter" idx="5"/>
          </p:nvPr>
        </p:nvSpPr>
        <p:spPr/>
        <p:txBody>
          <a:bodyPr/>
          <a:lstStyle/>
          <a:p>
            <a:fld id="{A89C7E07-3C67-C64C-8DA0-0404F6303970}" type="slidenum">
              <a:rPr lang="en-US" smtClean="0"/>
              <a:t>8</a:t>
            </a:fld>
            <a:endParaRPr lang="en-US" dirty="0"/>
          </a:p>
        </p:txBody>
      </p:sp>
    </p:spTree>
    <p:extLst>
      <p:ext uri="{BB962C8B-B14F-4D97-AF65-F5344CB8AC3E}">
        <p14:creationId xmlns:p14="http://schemas.microsoft.com/office/powerpoint/2010/main" val="2405039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A761C9-5903-2A38-9683-72E154D303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150AC8-8CEA-010B-E295-5F71C63C1A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8BF12C-3065-0B54-1AFD-F661A23031D2}"/>
              </a:ext>
            </a:extLst>
          </p:cNvPr>
          <p:cNvSpPr>
            <a:spLocks noGrp="1"/>
          </p:cNvSpPr>
          <p:nvPr>
            <p:ph type="body" idx="1"/>
          </p:nvPr>
        </p:nvSpPr>
        <p:spPr/>
        <p:txBody>
          <a:bodyPr/>
          <a:lstStyle/>
          <a:p>
            <a:r>
              <a:rPr lang="en-US" dirty="0"/>
              <a:t>We’re going to drill in and look at cases between 2008 and 2023, so a 15 year period where we have the most complete data on a county and state level.</a:t>
            </a:r>
          </a:p>
          <a:p>
            <a:endParaRPr lang="en-US" dirty="0"/>
          </a:p>
          <a:p>
            <a:r>
              <a:rPr lang="en-US" dirty="0"/>
              <a:t>I wanted to visualize how these cases are dispersed by county across the US in 2008. Although we see reported cases all across the country, we clearly see high concentrations in the northeast as well as Wisconsin and Minnesota.</a:t>
            </a:r>
          </a:p>
        </p:txBody>
      </p:sp>
      <p:sp>
        <p:nvSpPr>
          <p:cNvPr id="4" name="Slide Number Placeholder 3">
            <a:extLst>
              <a:ext uri="{FF2B5EF4-FFF2-40B4-BE49-F238E27FC236}">
                <a16:creationId xmlns:a16="http://schemas.microsoft.com/office/drawing/2014/main" id="{A40B2340-3593-8783-D002-D4F8586878C6}"/>
              </a:ext>
            </a:extLst>
          </p:cNvPr>
          <p:cNvSpPr>
            <a:spLocks noGrp="1"/>
          </p:cNvSpPr>
          <p:nvPr>
            <p:ph type="sldNum" sz="quarter" idx="5"/>
          </p:nvPr>
        </p:nvSpPr>
        <p:spPr/>
        <p:txBody>
          <a:bodyPr/>
          <a:lstStyle/>
          <a:p>
            <a:fld id="{A89C7E07-3C67-C64C-8DA0-0404F6303970}" type="slidenum">
              <a:rPr lang="en-US" smtClean="0"/>
              <a:t>9</a:t>
            </a:fld>
            <a:endParaRPr lang="en-US" dirty="0"/>
          </a:p>
        </p:txBody>
      </p:sp>
    </p:spTree>
    <p:extLst>
      <p:ext uri="{BB962C8B-B14F-4D97-AF65-F5344CB8AC3E}">
        <p14:creationId xmlns:p14="http://schemas.microsoft.com/office/powerpoint/2010/main" val="2114630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E104A-7125-9E2B-6580-F1562065FB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E05762-A1D7-9C10-D9C1-60E2B842F4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07C4DB-C0FB-7475-CDC7-FA197250FBC4}"/>
              </a:ext>
            </a:extLst>
          </p:cNvPr>
          <p:cNvSpPr>
            <a:spLocks noGrp="1"/>
          </p:cNvSpPr>
          <p:nvPr>
            <p:ph type="body" idx="1"/>
          </p:nvPr>
        </p:nvSpPr>
        <p:spPr/>
        <p:txBody>
          <a:bodyPr/>
          <a:lstStyle/>
          <a:p>
            <a:r>
              <a:rPr lang="en-US" dirty="0"/>
              <a:t>As expected based on where blacklegged ticks are most found- states in the northeast and north-central regions had the highest counts of Lyme disease in 2008</a:t>
            </a:r>
          </a:p>
        </p:txBody>
      </p:sp>
      <p:sp>
        <p:nvSpPr>
          <p:cNvPr id="4" name="Slide Number Placeholder 3">
            <a:extLst>
              <a:ext uri="{FF2B5EF4-FFF2-40B4-BE49-F238E27FC236}">
                <a16:creationId xmlns:a16="http://schemas.microsoft.com/office/drawing/2014/main" id="{297FBF1A-44EA-09C2-16FD-D2E9EF6D9C2E}"/>
              </a:ext>
            </a:extLst>
          </p:cNvPr>
          <p:cNvSpPr>
            <a:spLocks noGrp="1"/>
          </p:cNvSpPr>
          <p:nvPr>
            <p:ph type="sldNum" sz="quarter" idx="5"/>
          </p:nvPr>
        </p:nvSpPr>
        <p:spPr/>
        <p:txBody>
          <a:bodyPr/>
          <a:lstStyle/>
          <a:p>
            <a:fld id="{A89C7E07-3C67-C64C-8DA0-0404F6303970}" type="slidenum">
              <a:rPr lang="en-US" smtClean="0"/>
              <a:t>10</a:t>
            </a:fld>
            <a:endParaRPr lang="en-US" dirty="0"/>
          </a:p>
        </p:txBody>
      </p:sp>
    </p:spTree>
    <p:extLst>
      <p:ext uri="{BB962C8B-B14F-4D97-AF65-F5344CB8AC3E}">
        <p14:creationId xmlns:p14="http://schemas.microsoft.com/office/powerpoint/2010/main" val="1163285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September 3, 20XX </a:t>
            </a:r>
            <a:endParaRPr lang="en-US" dirty="0"/>
          </a:p>
        </p:txBody>
      </p:sp>
      <p:sp>
        <p:nvSpPr>
          <p:cNvPr id="5"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3221872913"/>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September 3, 20XX </a:t>
            </a:r>
            <a:endParaRPr lang="en-US" dirty="0"/>
          </a:p>
        </p:txBody>
      </p:sp>
      <p:sp>
        <p:nvSpPr>
          <p:cNvPr id="6" name="Footer Placeholder 5"/>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1950381488"/>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September 3, 20XX </a:t>
            </a:r>
            <a:endParaRPr lang="en-US" dirty="0"/>
          </a:p>
        </p:txBody>
      </p:sp>
      <p:sp>
        <p:nvSpPr>
          <p:cNvPr id="5"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1593175398"/>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September 3, 20XX </a:t>
            </a:r>
            <a:endParaRPr lang="en-US" dirty="0"/>
          </a:p>
        </p:txBody>
      </p:sp>
      <p:sp>
        <p:nvSpPr>
          <p:cNvPr id="5"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442678707"/>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September 3, 20XX </a:t>
            </a:r>
            <a:endParaRPr lang="en-US" dirty="0"/>
          </a:p>
        </p:txBody>
      </p:sp>
      <p:sp>
        <p:nvSpPr>
          <p:cNvPr id="5"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992843223"/>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r>
              <a:rPr lang="en-US"/>
              <a:t>September 3, 20XX </a:t>
            </a:r>
            <a:endParaRPr lang="en-US" dirty="0"/>
          </a:p>
        </p:txBody>
      </p:sp>
      <p:sp>
        <p:nvSpPr>
          <p:cNvPr id="4"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209045350"/>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r>
              <a:rPr lang="en-US"/>
              <a:t>September 3, 20XX </a:t>
            </a:r>
            <a:endParaRPr lang="en-US" dirty="0"/>
          </a:p>
        </p:txBody>
      </p:sp>
      <p:sp>
        <p:nvSpPr>
          <p:cNvPr id="4"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2249193155"/>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September 3, 20XX </a:t>
            </a:r>
            <a:endParaRPr lang="en-US" dirty="0"/>
          </a:p>
        </p:txBody>
      </p:sp>
      <p:sp>
        <p:nvSpPr>
          <p:cNvPr id="5"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633406706"/>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September 3, 20XX </a:t>
            </a:r>
            <a:endParaRPr lang="en-US" dirty="0"/>
          </a:p>
        </p:txBody>
      </p:sp>
      <p:sp>
        <p:nvSpPr>
          <p:cNvPr id="5"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3928713167"/>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31DFB3-42E8-9540-92FB-4AE3F4203FE5}"/>
              </a:ext>
              <a:ext uri="{C183D7F6-B498-43B3-948B-1728B52AA6E4}">
                <adec:decorative xmlns:adec="http://schemas.microsoft.com/office/drawing/2017/decorative" val="1"/>
              </a:ext>
            </a:extLst>
          </p:cNvPr>
          <p:cNvSpPr>
            <a:spLocks/>
          </p:cNvSpPr>
          <p:nvPr userDrawn="1"/>
        </p:nvSpPr>
        <p:spPr bwMode="auto">
          <a:xfrm>
            <a:off x="0" y="1"/>
            <a:ext cx="11158847" cy="5824846"/>
          </a:xfrm>
          <a:prstGeom prst="rect">
            <a:avLst/>
          </a:prstGeom>
          <a:solidFill>
            <a:schemeClr val="accent2"/>
          </a:solidFill>
          <a:ln>
            <a:noFill/>
          </a:ln>
        </p:spPr>
        <p:txBody>
          <a:bodyPr rot="0" vert="horz" wrap="square" lIns="91440" tIns="45720" rIns="91440" bIns="45720" anchor="t" anchorCtr="0" upright="1">
            <a:noAutofit/>
          </a:bodyPr>
          <a:lstStyle/>
          <a:p>
            <a:endParaRPr lang="en-US" dirty="0"/>
          </a:p>
        </p:txBody>
      </p:sp>
      <p:cxnSp>
        <p:nvCxnSpPr>
          <p:cNvPr id="6" name="Straight Connector 5">
            <a:extLst>
              <a:ext uri="{FF2B5EF4-FFF2-40B4-BE49-F238E27FC236}">
                <a16:creationId xmlns:a16="http://schemas.microsoft.com/office/drawing/2014/main" id="{F13C1B90-0A14-7B4B-B05B-357A6A88291E}"/>
              </a:ext>
            </a:extLst>
          </p:cNvPr>
          <p:cNvCxnSpPr>
            <a:cxnSpLocks/>
          </p:cNvCxnSpPr>
          <p:nvPr userDrawn="1"/>
        </p:nvCxnSpPr>
        <p:spPr>
          <a:xfrm>
            <a:off x="1036261" y="4159793"/>
            <a:ext cx="10122586" cy="0"/>
          </a:xfrm>
          <a:prstGeom prst="line">
            <a:avLst/>
          </a:prstGeom>
          <a:ln w="127000"/>
        </p:spPr>
        <p:style>
          <a:lnRef idx="1">
            <a:schemeClr val="dk1"/>
          </a:lnRef>
          <a:fillRef idx="0">
            <a:schemeClr val="dk1"/>
          </a:fillRef>
          <a:effectRef idx="0">
            <a:schemeClr val="dk1"/>
          </a:effectRef>
          <a:fontRef idx="minor">
            <a:schemeClr val="tx1"/>
          </a:fontRef>
        </p:style>
      </p:cxnSp>
      <p:sp>
        <p:nvSpPr>
          <p:cNvPr id="12" name="Content Placeholder 10">
            <a:extLst>
              <a:ext uri="{FF2B5EF4-FFF2-40B4-BE49-F238E27FC236}">
                <a16:creationId xmlns:a16="http://schemas.microsoft.com/office/drawing/2014/main" id="{90097E88-8912-8A4F-9D00-BDA132434FE4}"/>
              </a:ext>
            </a:extLst>
          </p:cNvPr>
          <p:cNvSpPr>
            <a:spLocks noGrp="1"/>
          </p:cNvSpPr>
          <p:nvPr>
            <p:ph sz="quarter" idx="11"/>
          </p:nvPr>
        </p:nvSpPr>
        <p:spPr>
          <a:xfrm>
            <a:off x="1033153" y="4728131"/>
            <a:ext cx="7806047" cy="281164"/>
          </a:xfrm>
          <a:prstGeom prst="rect">
            <a:avLst/>
          </a:prstGeom>
        </p:spPr>
        <p:txBody>
          <a:bodyPr lIns="0" tIns="0" rIns="0" bIns="0"/>
          <a:lstStyle>
            <a:lvl1pPr marL="0" indent="0">
              <a:buNone/>
              <a:defRPr sz="1600"/>
            </a:lvl1pPr>
          </a:lstStyle>
          <a:p>
            <a:pPr lvl="0"/>
            <a:r>
              <a:rPr lang="en-US"/>
              <a:t>Click to edit Master text styles</a:t>
            </a:r>
          </a:p>
        </p:txBody>
      </p:sp>
      <p:sp>
        <p:nvSpPr>
          <p:cNvPr id="4" name="Title 3">
            <a:extLst>
              <a:ext uri="{FF2B5EF4-FFF2-40B4-BE49-F238E27FC236}">
                <a16:creationId xmlns:a16="http://schemas.microsoft.com/office/drawing/2014/main" id="{E58E2CE6-6A25-40B9-BD31-82C750738938}"/>
              </a:ext>
            </a:extLst>
          </p:cNvPr>
          <p:cNvSpPr>
            <a:spLocks noGrp="1"/>
          </p:cNvSpPr>
          <p:nvPr>
            <p:ph type="title"/>
          </p:nvPr>
        </p:nvSpPr>
        <p:spPr>
          <a:xfrm>
            <a:off x="976313" y="1656344"/>
            <a:ext cx="7805737" cy="2113466"/>
          </a:xfrm>
          <a:prstGeom prst="rect">
            <a:avLst/>
          </a:prstGeom>
        </p:spPr>
        <p:txBody>
          <a:bodyPr anchor="b"/>
          <a:lstStyle>
            <a:lvl1pPr>
              <a:defRPr sz="6000"/>
            </a:lvl1pPr>
          </a:lstStyle>
          <a:p>
            <a:r>
              <a:rPr lang="en-US"/>
              <a:t>Click to edit Master title style</a:t>
            </a:r>
            <a:endParaRPr lang="en-US" dirty="0"/>
          </a:p>
        </p:txBody>
      </p:sp>
    </p:spTree>
    <p:extLst>
      <p:ext uri="{BB962C8B-B14F-4D97-AF65-F5344CB8AC3E}">
        <p14:creationId xmlns:p14="http://schemas.microsoft.com/office/powerpoint/2010/main" val="9549326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7687ADE-BAA9-634F-96B8-ACF4EE9BDFC7}"/>
              </a:ext>
              <a:ext uri="{C183D7F6-B498-43B3-948B-1728B52AA6E4}">
                <adec:decorative xmlns:adec="http://schemas.microsoft.com/office/drawing/2017/decorative" val="1"/>
              </a:ext>
            </a:extLst>
          </p:cNvPr>
          <p:cNvSpPr>
            <a:spLocks/>
          </p:cNvSpPr>
          <p:nvPr userDrawn="1"/>
        </p:nvSpPr>
        <p:spPr bwMode="auto">
          <a:xfrm>
            <a:off x="0" y="-6836"/>
            <a:ext cx="11158847" cy="5824847"/>
          </a:xfrm>
          <a:prstGeom prst="rect">
            <a:avLst/>
          </a:prstGeom>
          <a:solidFill>
            <a:schemeClr val="accent1"/>
          </a:solidFill>
          <a:ln>
            <a:noFill/>
          </a:ln>
        </p:spPr>
        <p:txBody>
          <a:bodyPr rot="0" vert="horz" wrap="square" lIns="91440" tIns="45720" rIns="91440" bIns="45720" anchor="t" anchorCtr="0" upright="1">
            <a:noAutofit/>
          </a:bodyPr>
          <a:lstStyle/>
          <a:p>
            <a:endParaRPr lang="en-US" dirty="0"/>
          </a:p>
        </p:txBody>
      </p:sp>
      <p:sp>
        <p:nvSpPr>
          <p:cNvPr id="3" name="Text Placeholder 2">
            <a:extLst>
              <a:ext uri="{FF2B5EF4-FFF2-40B4-BE49-F238E27FC236}">
                <a16:creationId xmlns:a16="http://schemas.microsoft.com/office/drawing/2014/main" id="{8BFC26CF-26CC-354C-BB60-AD3E01D575ED}"/>
              </a:ext>
            </a:extLst>
          </p:cNvPr>
          <p:cNvSpPr>
            <a:spLocks noGrp="1"/>
          </p:cNvSpPr>
          <p:nvPr>
            <p:ph type="body" sz="quarter" idx="10"/>
          </p:nvPr>
        </p:nvSpPr>
        <p:spPr>
          <a:xfrm>
            <a:off x="1028700" y="2286000"/>
            <a:ext cx="7810499" cy="2904530"/>
          </a:xfrm>
          <a:prstGeom prst="rect">
            <a:avLst/>
          </a:prstGeom>
        </p:spPr>
        <p:txBody>
          <a:bodyPr lIns="0" tIns="0" rIns="0" bIns="0"/>
          <a:lstStyle>
            <a:lvl1pPr marL="0" indent="0">
              <a:lnSpc>
                <a:spcPct val="100000"/>
              </a:lnSpc>
              <a:buNone/>
              <a:defRPr sz="28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cxnSp>
        <p:nvCxnSpPr>
          <p:cNvPr id="11" name="Straight Connector 10">
            <a:extLst>
              <a:ext uri="{FF2B5EF4-FFF2-40B4-BE49-F238E27FC236}">
                <a16:creationId xmlns:a16="http://schemas.microsoft.com/office/drawing/2014/main" id="{BBEC4E73-6A9F-2F46-89D1-559CE56C12BE}"/>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17" name="Title 1">
            <a:extLst>
              <a:ext uri="{FF2B5EF4-FFF2-40B4-BE49-F238E27FC236}">
                <a16:creationId xmlns:a16="http://schemas.microsoft.com/office/drawing/2014/main" id="{88BFD865-74BB-5B40-8DA8-7D7B921A75F5}"/>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endParaRPr lang="en-US" dirty="0"/>
          </a:p>
        </p:txBody>
      </p:sp>
      <p:sp>
        <p:nvSpPr>
          <p:cNvPr id="9" name="Date Placeholder 8">
            <a:extLst>
              <a:ext uri="{FF2B5EF4-FFF2-40B4-BE49-F238E27FC236}">
                <a16:creationId xmlns:a16="http://schemas.microsoft.com/office/drawing/2014/main" id="{5A4B708A-874B-4F75-A235-6908EB43FA85}"/>
              </a:ext>
            </a:extLst>
          </p:cNvPr>
          <p:cNvSpPr>
            <a:spLocks noGrp="1"/>
          </p:cNvSpPr>
          <p:nvPr>
            <p:ph type="dt" sz="half" idx="11"/>
          </p:nvPr>
        </p:nvSpPr>
        <p:spPr/>
        <p:txBody>
          <a:bodyPr/>
          <a:lstStyle/>
          <a:p>
            <a:r>
              <a:rPr lang="en-US"/>
              <a:t>September 3, 20XX </a:t>
            </a:r>
            <a:endParaRPr lang="en-US" dirty="0"/>
          </a:p>
        </p:txBody>
      </p:sp>
      <p:sp>
        <p:nvSpPr>
          <p:cNvPr id="13" name="Footer Placeholder 12">
            <a:extLst>
              <a:ext uri="{FF2B5EF4-FFF2-40B4-BE49-F238E27FC236}">
                <a16:creationId xmlns:a16="http://schemas.microsoft.com/office/drawing/2014/main" id="{71D589B3-67A1-4B39-9EEF-2FB7AB10ECED}"/>
              </a:ext>
            </a:extLst>
          </p:cNvPr>
          <p:cNvSpPr>
            <a:spLocks noGrp="1"/>
          </p:cNvSpPr>
          <p:nvPr>
            <p:ph type="ftr" sz="quarter" idx="12"/>
          </p:nvPr>
        </p:nvSpPr>
        <p:spPr/>
        <p:txBody>
          <a:bodyPr/>
          <a:lstStyle/>
          <a:p>
            <a:r>
              <a:rPr lang="en-US">
                <a:solidFill>
                  <a:schemeClr val="bg1"/>
                </a:solidFill>
              </a:rPr>
              <a:t>Annual Review</a:t>
            </a:r>
            <a:endParaRPr lang="en-US" dirty="0">
              <a:solidFill>
                <a:schemeClr val="bg1"/>
              </a:solidFill>
            </a:endParaRPr>
          </a:p>
        </p:txBody>
      </p:sp>
      <p:sp>
        <p:nvSpPr>
          <p:cNvPr id="14" name="Slide Number Placeholder 13">
            <a:extLst>
              <a:ext uri="{FF2B5EF4-FFF2-40B4-BE49-F238E27FC236}">
                <a16:creationId xmlns:a16="http://schemas.microsoft.com/office/drawing/2014/main" id="{F5D91E6B-55B5-4092-AD3B-F7E1FD004599}"/>
              </a:ext>
            </a:extLst>
          </p:cNvPr>
          <p:cNvSpPr>
            <a:spLocks noGrp="1"/>
          </p:cNvSpPr>
          <p:nvPr>
            <p:ph type="sldNum" sz="quarter" idx="13"/>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3884486741"/>
      </p:ext>
    </p:extLst>
  </p:cSld>
  <p:clrMapOvr>
    <a:masterClrMapping/>
  </p:clrMapOvr>
  <p:extLst>
    <p:ext uri="{DCECCB84-F9BA-43D5-87BE-67443E8EF086}">
      <p15:sldGuideLst xmlns:p15="http://schemas.microsoft.com/office/powerpoint/2012/main">
        <p15:guide id="2" pos="648">
          <p15:clr>
            <a:srgbClr val="FBAE40"/>
          </p15:clr>
        </p15:guide>
        <p15:guide id="4" orient="horz" pos="1152">
          <p15:clr>
            <a:srgbClr val="FBAE40"/>
          </p15:clr>
        </p15:guide>
        <p15:guide id="5" orient="horz" pos="14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September 3, 20XX </a:t>
            </a:r>
            <a:endParaRPr lang="en-US" dirty="0"/>
          </a:p>
        </p:txBody>
      </p:sp>
      <p:sp>
        <p:nvSpPr>
          <p:cNvPr id="5"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3184525274"/>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Intro">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35C0DBA-B958-984A-8540-551D3604D6D8}"/>
              </a:ext>
            </a:extLst>
          </p:cNvPr>
          <p:cNvSpPr>
            <a:spLocks noGrp="1"/>
          </p:cNvSpPr>
          <p:nvPr>
            <p:ph type="title"/>
          </p:nvPr>
        </p:nvSpPr>
        <p:spPr>
          <a:xfrm>
            <a:off x="1028700" y="999068"/>
            <a:ext cx="4876800" cy="645284"/>
          </a:xfrm>
          <a:prstGeom prst="rect">
            <a:avLst/>
          </a:prstGeom>
        </p:spPr>
        <p:txBody>
          <a:bodyPr lIns="0" tIns="0" rIns="0" bIns="0" anchor="b"/>
          <a:lstStyle/>
          <a:p>
            <a:r>
              <a:rPr lang="en-US"/>
              <a:t>Click to edit Master title style</a:t>
            </a:r>
            <a:endParaRPr lang="en-US" dirty="0"/>
          </a:p>
        </p:txBody>
      </p:sp>
      <p:sp>
        <p:nvSpPr>
          <p:cNvPr id="25" name="Content Placeholder 2">
            <a:extLst>
              <a:ext uri="{FF2B5EF4-FFF2-40B4-BE49-F238E27FC236}">
                <a16:creationId xmlns:a16="http://schemas.microsoft.com/office/drawing/2014/main" id="{0C9ECF50-A899-D84A-8DA7-545D7B1945C4}"/>
              </a:ext>
            </a:extLst>
          </p:cNvPr>
          <p:cNvSpPr>
            <a:spLocks noGrp="1"/>
          </p:cNvSpPr>
          <p:nvPr>
            <p:ph sz="half" idx="1"/>
          </p:nvPr>
        </p:nvSpPr>
        <p:spPr>
          <a:xfrm>
            <a:off x="1028700" y="2286003"/>
            <a:ext cx="4876800" cy="3568696"/>
          </a:xfrm>
          <a:prstGeom prst="rect">
            <a:avLst/>
          </a:prstGeom>
        </p:spPr>
        <p:txBody>
          <a:bodyPr lIns="0" tIns="0" rIns="0" bIns="0"/>
          <a:lstStyle>
            <a:lvl1pPr marL="0" indent="0">
              <a:lnSpc>
                <a:spcPct val="100000"/>
              </a:lnSpc>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Click to edit Master text styles</a:t>
            </a:r>
          </a:p>
        </p:txBody>
      </p:sp>
      <p:cxnSp>
        <p:nvCxnSpPr>
          <p:cNvPr id="11" name="Straight Connector 10">
            <a:extLst>
              <a:ext uri="{FF2B5EF4-FFF2-40B4-BE49-F238E27FC236}">
                <a16:creationId xmlns:a16="http://schemas.microsoft.com/office/drawing/2014/main" id="{0C23E260-2F88-C54F-893E-80966D14934A}"/>
              </a:ext>
            </a:extLst>
          </p:cNvPr>
          <p:cNvCxnSpPr>
            <a:cxnSpLocks/>
          </p:cNvCxnSpPr>
          <p:nvPr userDrawn="1"/>
        </p:nvCxnSpPr>
        <p:spPr>
          <a:xfrm>
            <a:off x="1033153" y="1869925"/>
            <a:ext cx="4872347" cy="0"/>
          </a:xfrm>
          <a:prstGeom prst="line">
            <a:avLst/>
          </a:prstGeom>
          <a:ln w="76200"/>
        </p:spPr>
        <p:style>
          <a:lnRef idx="1">
            <a:schemeClr val="dk1"/>
          </a:lnRef>
          <a:fillRef idx="0">
            <a:schemeClr val="dk1"/>
          </a:fillRef>
          <a:effectRef idx="0">
            <a:schemeClr val="dk1"/>
          </a:effectRef>
          <a:fontRef idx="minor">
            <a:schemeClr val="tx1"/>
          </a:fontRef>
        </p:style>
      </p:cxnSp>
      <p:sp>
        <p:nvSpPr>
          <p:cNvPr id="4" name="Picture Placeholder 3">
            <a:extLst>
              <a:ext uri="{FF2B5EF4-FFF2-40B4-BE49-F238E27FC236}">
                <a16:creationId xmlns:a16="http://schemas.microsoft.com/office/drawing/2014/main" id="{141785DC-164D-344A-8D61-85C59CABECCD}"/>
              </a:ext>
            </a:extLst>
          </p:cNvPr>
          <p:cNvSpPr>
            <a:spLocks noGrp="1"/>
          </p:cNvSpPr>
          <p:nvPr>
            <p:ph type="pic" sz="quarter" idx="10"/>
          </p:nvPr>
        </p:nvSpPr>
        <p:spPr>
          <a:xfrm>
            <a:off x="7354824" y="990600"/>
            <a:ext cx="4837176" cy="4837176"/>
          </a:xfrm>
          <a:prstGeom prst="rect">
            <a:avLst/>
          </a:prstGeom>
        </p:spPr>
        <p:txBody>
          <a:bodyPr/>
          <a:lstStyle/>
          <a:p>
            <a:r>
              <a:rPr lang="en-US"/>
              <a:t>Click icon to add picture</a:t>
            </a:r>
            <a:endParaRPr lang="en-US" dirty="0"/>
          </a:p>
        </p:txBody>
      </p:sp>
      <p:sp>
        <p:nvSpPr>
          <p:cNvPr id="6" name="Date Placeholder 5">
            <a:extLst>
              <a:ext uri="{FF2B5EF4-FFF2-40B4-BE49-F238E27FC236}">
                <a16:creationId xmlns:a16="http://schemas.microsoft.com/office/drawing/2014/main" id="{AAE1D3B9-B2D1-4927-BE44-8408FBD84C06}"/>
              </a:ext>
            </a:extLst>
          </p:cNvPr>
          <p:cNvSpPr>
            <a:spLocks noGrp="1"/>
          </p:cNvSpPr>
          <p:nvPr>
            <p:ph type="dt" sz="half" idx="11"/>
          </p:nvPr>
        </p:nvSpPr>
        <p:spPr/>
        <p:txBody>
          <a:bodyPr/>
          <a:lstStyle/>
          <a:p>
            <a:r>
              <a:rPr lang="en-US"/>
              <a:t>September 3, 20XX </a:t>
            </a:r>
            <a:endParaRPr lang="en-US" dirty="0"/>
          </a:p>
        </p:txBody>
      </p:sp>
      <p:sp>
        <p:nvSpPr>
          <p:cNvPr id="7" name="Footer Placeholder 6">
            <a:extLst>
              <a:ext uri="{FF2B5EF4-FFF2-40B4-BE49-F238E27FC236}">
                <a16:creationId xmlns:a16="http://schemas.microsoft.com/office/drawing/2014/main" id="{67447116-BCE7-456E-88B8-96ADC76E5FC5}"/>
              </a:ext>
            </a:extLst>
          </p:cNvPr>
          <p:cNvSpPr>
            <a:spLocks noGrp="1"/>
          </p:cNvSpPr>
          <p:nvPr>
            <p:ph type="ftr" sz="quarter" idx="12"/>
          </p:nvPr>
        </p:nvSpPr>
        <p:spPr/>
        <p:txBody>
          <a:bodyPr/>
          <a:lstStyle/>
          <a:p>
            <a:r>
              <a:rPr lang="en-US">
                <a:solidFill>
                  <a:schemeClr val="bg1"/>
                </a:solidFill>
              </a:rPr>
              <a:t>Annual Review</a:t>
            </a:r>
            <a:endParaRPr lang="en-US" dirty="0">
              <a:solidFill>
                <a:schemeClr val="bg1"/>
              </a:solidFill>
            </a:endParaRPr>
          </a:p>
        </p:txBody>
      </p:sp>
      <p:sp>
        <p:nvSpPr>
          <p:cNvPr id="8" name="Slide Number Placeholder 7">
            <a:extLst>
              <a:ext uri="{FF2B5EF4-FFF2-40B4-BE49-F238E27FC236}">
                <a16:creationId xmlns:a16="http://schemas.microsoft.com/office/drawing/2014/main" id="{D03B6347-A35F-4216-9988-7393E598E123}"/>
              </a:ext>
            </a:extLst>
          </p:cNvPr>
          <p:cNvSpPr>
            <a:spLocks noGrp="1"/>
          </p:cNvSpPr>
          <p:nvPr>
            <p:ph type="sldNum" sz="quarter" idx="13"/>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3589318580"/>
      </p:ext>
    </p:extLst>
  </p:cSld>
  <p:clrMapOvr>
    <a:masterClrMapping/>
  </p:clrMapOvr>
  <p:extLst>
    <p:ext uri="{DCECCB84-F9BA-43D5-87BE-67443E8EF086}">
      <p15:sldGuideLst xmlns:p15="http://schemas.microsoft.com/office/powerpoint/2012/main">
        <p15:guide id="2" pos="648">
          <p15:clr>
            <a:srgbClr val="FBAE40"/>
          </p15:clr>
        </p15:guide>
        <p15:guide id="4" orient="horz" pos="1152">
          <p15:clr>
            <a:srgbClr val="FBAE40"/>
          </p15:clr>
        </p15:guide>
        <p15:guide id="5" orient="horz" pos="14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har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BA6D65B-10A2-D743-9FFA-D14B8696F310}"/>
              </a:ext>
              <a:ext uri="{C183D7F6-B498-43B3-948B-1728B52AA6E4}">
                <adec:decorative xmlns:adec="http://schemas.microsoft.com/office/drawing/2017/decorative" val="1"/>
              </a:ext>
            </a:extLst>
          </p:cNvPr>
          <p:cNvSpPr>
            <a:spLocks/>
          </p:cNvSpPr>
          <p:nvPr userDrawn="1"/>
        </p:nvSpPr>
        <p:spPr bwMode="auto">
          <a:xfrm>
            <a:off x="0" y="-6836"/>
            <a:ext cx="11158847" cy="5824847"/>
          </a:xfrm>
          <a:prstGeom prst="rect">
            <a:avLst/>
          </a:prstGeom>
          <a:solidFill>
            <a:schemeClr val="accent1"/>
          </a:solidFill>
          <a:ln>
            <a:noFill/>
          </a:ln>
        </p:spPr>
        <p:txBody>
          <a:bodyPr rot="0" vert="horz" wrap="square" lIns="91440" tIns="45720" rIns="91440" bIns="45720" anchor="t" anchorCtr="0" upright="1">
            <a:noAutofit/>
          </a:bodyPr>
          <a:lstStyle/>
          <a:p>
            <a:endParaRPr lang="en-US" dirty="0"/>
          </a:p>
        </p:txBody>
      </p:sp>
      <p:sp>
        <p:nvSpPr>
          <p:cNvPr id="10" name="Chart Placeholder 3">
            <a:extLst>
              <a:ext uri="{FF2B5EF4-FFF2-40B4-BE49-F238E27FC236}">
                <a16:creationId xmlns:a16="http://schemas.microsoft.com/office/drawing/2014/main" id="{FCB9F5CF-0F1D-284B-B997-AC308FED47B9}"/>
              </a:ext>
            </a:extLst>
          </p:cNvPr>
          <p:cNvSpPr>
            <a:spLocks noGrp="1"/>
          </p:cNvSpPr>
          <p:nvPr>
            <p:ph type="chart" sz="quarter" idx="11"/>
          </p:nvPr>
        </p:nvSpPr>
        <p:spPr>
          <a:xfrm>
            <a:off x="951345" y="2286000"/>
            <a:ext cx="9145155" cy="3164926"/>
          </a:xfrm>
          <a:prstGeom prst="rect">
            <a:avLst/>
          </a:prstGeom>
        </p:spPr>
        <p:txBody>
          <a:bodyPr/>
          <a:lstStyle/>
          <a:p>
            <a:r>
              <a:rPr lang="en-US"/>
              <a:t>Click icon to add chart</a:t>
            </a:r>
            <a:endParaRPr lang="en-US" dirty="0"/>
          </a:p>
        </p:txBody>
      </p:sp>
      <p:sp>
        <p:nvSpPr>
          <p:cNvPr id="11" name="Title 1">
            <a:extLst>
              <a:ext uri="{FF2B5EF4-FFF2-40B4-BE49-F238E27FC236}">
                <a16:creationId xmlns:a16="http://schemas.microsoft.com/office/drawing/2014/main" id="{A5652B48-7CDD-5645-B29B-54727CA5FFDF}"/>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0C0F4C76-2690-7448-8D03-9692C2BB1016}"/>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5" name="Date Placeholder 4">
            <a:extLst>
              <a:ext uri="{FF2B5EF4-FFF2-40B4-BE49-F238E27FC236}">
                <a16:creationId xmlns:a16="http://schemas.microsoft.com/office/drawing/2014/main" id="{BA1C09B5-CD25-4B65-9120-D8EBD79ABC86}"/>
              </a:ext>
            </a:extLst>
          </p:cNvPr>
          <p:cNvSpPr>
            <a:spLocks noGrp="1"/>
          </p:cNvSpPr>
          <p:nvPr>
            <p:ph type="dt" sz="half" idx="12"/>
          </p:nvPr>
        </p:nvSpPr>
        <p:spPr/>
        <p:txBody>
          <a:bodyPr/>
          <a:lstStyle/>
          <a:p>
            <a:r>
              <a:rPr lang="en-US"/>
              <a:t>September 3, 20XX </a:t>
            </a:r>
            <a:endParaRPr lang="en-US" dirty="0"/>
          </a:p>
        </p:txBody>
      </p:sp>
      <p:sp>
        <p:nvSpPr>
          <p:cNvPr id="6" name="Footer Placeholder 5">
            <a:extLst>
              <a:ext uri="{FF2B5EF4-FFF2-40B4-BE49-F238E27FC236}">
                <a16:creationId xmlns:a16="http://schemas.microsoft.com/office/drawing/2014/main" id="{EC6281DE-BBF4-4AA1-B110-DC418232A013}"/>
              </a:ext>
            </a:extLst>
          </p:cNvPr>
          <p:cNvSpPr>
            <a:spLocks noGrp="1"/>
          </p:cNvSpPr>
          <p:nvPr>
            <p:ph type="ftr" sz="quarter" idx="13"/>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a:extLst>
              <a:ext uri="{FF2B5EF4-FFF2-40B4-BE49-F238E27FC236}">
                <a16:creationId xmlns:a16="http://schemas.microsoft.com/office/drawing/2014/main" id="{7839333A-6926-414D-9C9D-B62395A38A86}"/>
              </a:ext>
            </a:extLst>
          </p:cNvPr>
          <p:cNvSpPr>
            <a:spLocks noGrp="1"/>
          </p:cNvSpPr>
          <p:nvPr>
            <p:ph type="sldNum" sz="quarter" idx="14"/>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4108224050"/>
      </p:ext>
    </p:extLst>
  </p:cSld>
  <p:clrMapOvr>
    <a:masterClrMapping/>
  </p:clrMapOvr>
  <p:extLst>
    <p:ext uri="{DCECCB84-F9BA-43D5-87BE-67443E8EF086}">
      <p15:sldGuideLst xmlns:p15="http://schemas.microsoft.com/office/powerpoint/2012/main">
        <p15:guide id="2" pos="648">
          <p15:clr>
            <a:srgbClr val="FBAE40"/>
          </p15:clr>
        </p15:guide>
        <p15:guide id="4" orient="horz" pos="1152">
          <p15:clr>
            <a:srgbClr val="FBAE40"/>
          </p15:clr>
        </p15:guide>
        <p15:guide id="5" orient="horz" pos="1440">
          <p15:clr>
            <a:srgbClr val="FBAE40"/>
          </p15:clr>
        </p15:guide>
        <p15:guide id="6" pos="63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855E5B9-5A63-2D46-8653-3FD1F538F58A}"/>
              </a:ext>
              <a:ext uri="{C183D7F6-B498-43B3-948B-1728B52AA6E4}">
                <adec:decorative xmlns:adec="http://schemas.microsoft.com/office/drawing/2017/decorative" val="1"/>
              </a:ext>
            </a:extLst>
          </p:cNvPr>
          <p:cNvSpPr>
            <a:spLocks/>
          </p:cNvSpPr>
          <p:nvPr userDrawn="1"/>
        </p:nvSpPr>
        <p:spPr bwMode="auto">
          <a:xfrm>
            <a:off x="0" y="4453"/>
            <a:ext cx="11158847" cy="5824847"/>
          </a:xfrm>
          <a:prstGeom prst="rect">
            <a:avLst/>
          </a:prstGeom>
          <a:solidFill>
            <a:schemeClr val="accent2"/>
          </a:solidFill>
          <a:ln>
            <a:noFill/>
          </a:ln>
        </p:spPr>
        <p:txBody>
          <a:bodyPr rot="0" vert="horz" wrap="square" lIns="91440" tIns="45720" rIns="91440" bIns="45720" anchor="t" anchorCtr="0" upright="1">
            <a:noAutofit/>
          </a:bodyPr>
          <a:lstStyle/>
          <a:p>
            <a:endParaRPr lang="en-US" dirty="0"/>
          </a:p>
        </p:txBody>
      </p:sp>
      <p:sp>
        <p:nvSpPr>
          <p:cNvPr id="3" name="Table Placeholder 2">
            <a:extLst>
              <a:ext uri="{FF2B5EF4-FFF2-40B4-BE49-F238E27FC236}">
                <a16:creationId xmlns:a16="http://schemas.microsoft.com/office/drawing/2014/main" id="{03FB492B-801F-1741-BD1B-89F9C6BFF0EC}"/>
              </a:ext>
            </a:extLst>
          </p:cNvPr>
          <p:cNvSpPr>
            <a:spLocks noGrp="1"/>
          </p:cNvSpPr>
          <p:nvPr>
            <p:ph type="tbl" sz="quarter" idx="10"/>
          </p:nvPr>
        </p:nvSpPr>
        <p:spPr>
          <a:xfrm>
            <a:off x="1028700" y="2423161"/>
            <a:ext cx="9067800" cy="2227404"/>
          </a:xfrm>
          <a:prstGeom prst="rect">
            <a:avLst/>
          </a:prstGeom>
        </p:spPr>
        <p:txBody>
          <a:bodyPr/>
          <a:lstStyle/>
          <a:p>
            <a:r>
              <a:rPr lang="en-US"/>
              <a:t>Click icon to add table</a:t>
            </a:r>
            <a:endParaRPr lang="en-US" dirty="0"/>
          </a:p>
        </p:txBody>
      </p:sp>
      <p:sp>
        <p:nvSpPr>
          <p:cNvPr id="13" name="Title 1">
            <a:extLst>
              <a:ext uri="{FF2B5EF4-FFF2-40B4-BE49-F238E27FC236}">
                <a16:creationId xmlns:a16="http://schemas.microsoft.com/office/drawing/2014/main" id="{774545B3-0290-D848-BDB5-811BC52BD457}"/>
              </a:ext>
            </a:extLst>
          </p:cNvPr>
          <p:cNvSpPr>
            <a:spLocks noGrp="1"/>
          </p:cNvSpPr>
          <p:nvPr>
            <p:ph type="title"/>
          </p:nvPr>
        </p:nvSpPr>
        <p:spPr>
          <a:xfrm>
            <a:off x="1028700" y="999068"/>
            <a:ext cx="10096500" cy="645284"/>
          </a:xfrm>
          <a:prstGeom prst="rect">
            <a:avLst/>
          </a:prstGeom>
        </p:spPr>
        <p:txBody>
          <a:bodyPr lIns="0" tIns="0" rIns="0" bIns="0" anchor="b"/>
          <a:lstStyle/>
          <a:p>
            <a:r>
              <a:rPr lang="en-US"/>
              <a:t>Click to edit Master title style</a:t>
            </a:r>
            <a:endParaRPr lang="en-US" dirty="0"/>
          </a:p>
        </p:txBody>
      </p:sp>
      <p:cxnSp>
        <p:nvCxnSpPr>
          <p:cNvPr id="14" name="Straight Connector 13">
            <a:extLst>
              <a:ext uri="{FF2B5EF4-FFF2-40B4-BE49-F238E27FC236}">
                <a16:creationId xmlns:a16="http://schemas.microsoft.com/office/drawing/2014/main" id="{03709460-09E4-854A-889B-491A934DE40F}"/>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6" name="Date Placeholder 5">
            <a:extLst>
              <a:ext uri="{FF2B5EF4-FFF2-40B4-BE49-F238E27FC236}">
                <a16:creationId xmlns:a16="http://schemas.microsoft.com/office/drawing/2014/main" id="{0F749A19-BE29-4599-ABBE-E7C61FF9EE3F}"/>
              </a:ext>
            </a:extLst>
          </p:cNvPr>
          <p:cNvSpPr>
            <a:spLocks noGrp="1"/>
          </p:cNvSpPr>
          <p:nvPr>
            <p:ph type="dt" sz="half" idx="11"/>
          </p:nvPr>
        </p:nvSpPr>
        <p:spPr/>
        <p:txBody>
          <a:bodyPr/>
          <a:lstStyle/>
          <a:p>
            <a:r>
              <a:rPr lang="en-US"/>
              <a:t>September 3, 20XX </a:t>
            </a:r>
            <a:endParaRPr lang="en-US" dirty="0"/>
          </a:p>
        </p:txBody>
      </p:sp>
      <p:sp>
        <p:nvSpPr>
          <p:cNvPr id="7" name="Footer Placeholder 6">
            <a:extLst>
              <a:ext uri="{FF2B5EF4-FFF2-40B4-BE49-F238E27FC236}">
                <a16:creationId xmlns:a16="http://schemas.microsoft.com/office/drawing/2014/main" id="{98F30C11-6611-47E2-9CF7-8EE77F4CD107}"/>
              </a:ext>
            </a:extLst>
          </p:cNvPr>
          <p:cNvSpPr>
            <a:spLocks noGrp="1"/>
          </p:cNvSpPr>
          <p:nvPr>
            <p:ph type="ftr" sz="quarter" idx="12"/>
          </p:nvPr>
        </p:nvSpPr>
        <p:spPr/>
        <p:txBody>
          <a:bodyPr/>
          <a:lstStyle/>
          <a:p>
            <a:r>
              <a:rPr lang="en-US">
                <a:solidFill>
                  <a:schemeClr val="bg1"/>
                </a:solidFill>
              </a:rPr>
              <a:t>Annual Review</a:t>
            </a:r>
            <a:endParaRPr lang="en-US" dirty="0">
              <a:solidFill>
                <a:schemeClr val="bg1"/>
              </a:solidFill>
            </a:endParaRPr>
          </a:p>
        </p:txBody>
      </p:sp>
      <p:sp>
        <p:nvSpPr>
          <p:cNvPr id="8" name="Slide Number Placeholder 7">
            <a:extLst>
              <a:ext uri="{FF2B5EF4-FFF2-40B4-BE49-F238E27FC236}">
                <a16:creationId xmlns:a16="http://schemas.microsoft.com/office/drawing/2014/main" id="{5AF710E8-4CE9-4D79-8121-DD559D321EC4}"/>
              </a:ext>
            </a:extLst>
          </p:cNvPr>
          <p:cNvSpPr>
            <a:spLocks noGrp="1"/>
          </p:cNvSpPr>
          <p:nvPr>
            <p:ph type="sldNum" sz="quarter" idx="13"/>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4237038988"/>
      </p:ext>
    </p:extLst>
  </p:cSld>
  <p:clrMapOvr>
    <a:masterClrMapping/>
  </p:clrMapOvr>
  <p:extLst>
    <p:ext uri="{DCECCB84-F9BA-43D5-87BE-67443E8EF086}">
      <p15:sldGuideLst xmlns:p15="http://schemas.microsoft.com/office/powerpoint/2012/main">
        <p15:guide id="2" pos="648">
          <p15:clr>
            <a:srgbClr val="FBAE40"/>
          </p15:clr>
        </p15:guide>
        <p15:guide id="4" orient="horz" pos="1152">
          <p15:clr>
            <a:srgbClr val="FBAE40"/>
          </p15:clr>
        </p15:guide>
        <p15:guide id="5" orient="horz" pos="1440">
          <p15:clr>
            <a:srgbClr val="FBAE40"/>
          </p15:clr>
        </p15:guide>
        <p15:guide id="6" pos="63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6A99595-F780-594B-8C36-E4E5AF5E1CD5}"/>
              </a:ext>
              <a:ext uri="{C183D7F6-B498-43B3-948B-1728B52AA6E4}">
                <adec:decorative xmlns:adec="http://schemas.microsoft.com/office/drawing/2017/decorative" val="1"/>
              </a:ext>
            </a:extLst>
          </p:cNvPr>
          <p:cNvSpPr>
            <a:spLocks/>
          </p:cNvSpPr>
          <p:nvPr userDrawn="1"/>
        </p:nvSpPr>
        <p:spPr bwMode="auto">
          <a:xfrm>
            <a:off x="0" y="-6836"/>
            <a:ext cx="11158847" cy="5824847"/>
          </a:xfrm>
          <a:prstGeom prst="rect">
            <a:avLst/>
          </a:prstGeom>
          <a:solidFill>
            <a:schemeClr val="accent1"/>
          </a:solidFill>
          <a:ln>
            <a:noFill/>
          </a:ln>
        </p:spPr>
        <p:txBody>
          <a:bodyPr rot="0" vert="horz" wrap="square" lIns="91440" tIns="45720" rIns="91440" bIns="45720" anchor="t" anchorCtr="0" upright="1">
            <a:noAutofit/>
          </a:bodyPr>
          <a:lstStyle/>
          <a:p>
            <a:endParaRPr lang="en-US" dirty="0"/>
          </a:p>
        </p:txBody>
      </p:sp>
      <p:cxnSp>
        <p:nvCxnSpPr>
          <p:cNvPr id="12" name="Straight Connector 11">
            <a:extLst>
              <a:ext uri="{FF2B5EF4-FFF2-40B4-BE49-F238E27FC236}">
                <a16:creationId xmlns:a16="http://schemas.microsoft.com/office/drawing/2014/main" id="{04AFB169-81B7-454B-BE19-407333C86F3B}"/>
              </a:ext>
            </a:extLst>
          </p:cNvPr>
          <p:cNvCxnSpPr>
            <a:cxnSpLocks/>
          </p:cNvCxnSpPr>
          <p:nvPr userDrawn="1"/>
        </p:nvCxnSpPr>
        <p:spPr>
          <a:xfrm>
            <a:off x="2184935" y="1874704"/>
            <a:ext cx="8973912" cy="0"/>
          </a:xfrm>
          <a:prstGeom prst="line">
            <a:avLst/>
          </a:prstGeom>
          <a:ln w="76200"/>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8BFC26CF-26CC-354C-BB60-AD3E01D575ED}"/>
              </a:ext>
            </a:extLst>
          </p:cNvPr>
          <p:cNvSpPr>
            <a:spLocks noGrp="1"/>
          </p:cNvSpPr>
          <p:nvPr>
            <p:ph type="body" sz="quarter" idx="10"/>
          </p:nvPr>
        </p:nvSpPr>
        <p:spPr>
          <a:xfrm>
            <a:off x="1028700" y="2304344"/>
            <a:ext cx="7810500" cy="2989263"/>
          </a:xfrm>
          <a:prstGeom prst="rect">
            <a:avLst/>
          </a:prstGeom>
        </p:spPr>
        <p:txBody>
          <a:bodyPr lIns="0" tIns="0" rIns="0" bIns="0"/>
          <a:lstStyle>
            <a:lvl1pPr marL="0" indent="0">
              <a:lnSpc>
                <a:spcPct val="150000"/>
              </a:lnSpc>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 name="Title 1">
            <a:extLst>
              <a:ext uri="{FF2B5EF4-FFF2-40B4-BE49-F238E27FC236}">
                <a16:creationId xmlns:a16="http://schemas.microsoft.com/office/drawing/2014/main" id="{FBA06611-233D-45FA-A146-AB9D4F4A787C}"/>
              </a:ext>
            </a:extLst>
          </p:cNvPr>
          <p:cNvSpPr>
            <a:spLocks noGrp="1"/>
          </p:cNvSpPr>
          <p:nvPr>
            <p:ph type="title" hasCustomPrompt="1"/>
          </p:nvPr>
        </p:nvSpPr>
        <p:spPr>
          <a:xfrm>
            <a:off x="771525" y="978781"/>
            <a:ext cx="1589372" cy="1325563"/>
          </a:xfrm>
          <a:prstGeom prst="rect">
            <a:avLst/>
          </a:prstGeom>
        </p:spPr>
        <p:txBody>
          <a:bodyPr/>
          <a:lstStyle>
            <a:lvl1pPr>
              <a:defRPr sz="20000"/>
            </a:lvl1pPr>
          </a:lstStyle>
          <a:p>
            <a:r>
              <a:rPr lang="en-US" dirty="0"/>
              <a:t>“</a:t>
            </a:r>
          </a:p>
        </p:txBody>
      </p:sp>
      <p:sp>
        <p:nvSpPr>
          <p:cNvPr id="7" name="Date Placeholder 6">
            <a:extLst>
              <a:ext uri="{FF2B5EF4-FFF2-40B4-BE49-F238E27FC236}">
                <a16:creationId xmlns:a16="http://schemas.microsoft.com/office/drawing/2014/main" id="{894887C6-2D97-4388-AA65-CEEA6591BFB1}"/>
              </a:ext>
            </a:extLst>
          </p:cNvPr>
          <p:cNvSpPr>
            <a:spLocks noGrp="1"/>
          </p:cNvSpPr>
          <p:nvPr>
            <p:ph type="dt" sz="half" idx="11"/>
          </p:nvPr>
        </p:nvSpPr>
        <p:spPr/>
        <p:txBody>
          <a:bodyPr/>
          <a:lstStyle/>
          <a:p>
            <a:r>
              <a:rPr lang="en-US"/>
              <a:t>September 3, 20XX </a:t>
            </a:r>
            <a:endParaRPr lang="en-US" dirty="0"/>
          </a:p>
        </p:txBody>
      </p:sp>
      <p:sp>
        <p:nvSpPr>
          <p:cNvPr id="8" name="Footer Placeholder 7">
            <a:extLst>
              <a:ext uri="{FF2B5EF4-FFF2-40B4-BE49-F238E27FC236}">
                <a16:creationId xmlns:a16="http://schemas.microsoft.com/office/drawing/2014/main" id="{63F84EFA-1D77-40D3-B5AC-6652DC26F0ED}"/>
              </a:ext>
            </a:extLst>
          </p:cNvPr>
          <p:cNvSpPr>
            <a:spLocks noGrp="1"/>
          </p:cNvSpPr>
          <p:nvPr>
            <p:ph type="ftr" sz="quarter" idx="12"/>
          </p:nvPr>
        </p:nvSpPr>
        <p:spPr/>
        <p:txBody>
          <a:bodyPr/>
          <a:lstStyle/>
          <a:p>
            <a:r>
              <a:rPr lang="en-US">
                <a:solidFill>
                  <a:schemeClr val="bg1"/>
                </a:solidFill>
              </a:rPr>
              <a:t>Annual Review</a:t>
            </a:r>
            <a:endParaRPr lang="en-US" dirty="0">
              <a:solidFill>
                <a:schemeClr val="bg1"/>
              </a:solidFill>
            </a:endParaRPr>
          </a:p>
        </p:txBody>
      </p:sp>
      <p:sp>
        <p:nvSpPr>
          <p:cNvPr id="11" name="Slide Number Placeholder 10">
            <a:extLst>
              <a:ext uri="{FF2B5EF4-FFF2-40B4-BE49-F238E27FC236}">
                <a16:creationId xmlns:a16="http://schemas.microsoft.com/office/drawing/2014/main" id="{713CA07C-1BC2-4B16-8557-27C373CFCE9C}"/>
              </a:ext>
            </a:extLst>
          </p:cNvPr>
          <p:cNvSpPr>
            <a:spLocks noGrp="1"/>
          </p:cNvSpPr>
          <p:nvPr>
            <p:ph type="sldNum" sz="quarter" idx="13"/>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1376295644"/>
      </p:ext>
    </p:extLst>
  </p:cSld>
  <p:clrMapOvr>
    <a:masterClrMapping/>
  </p:clrMapOvr>
  <p:extLst>
    <p:ext uri="{DCECCB84-F9BA-43D5-87BE-67443E8EF086}">
      <p15:sldGuideLst xmlns:p15="http://schemas.microsoft.com/office/powerpoint/2012/main">
        <p15:guide id="2" pos="648">
          <p15:clr>
            <a:srgbClr val="FBAE40"/>
          </p15:clr>
        </p15:guide>
        <p15:guide id="4" orient="horz" pos="1152">
          <p15:clr>
            <a:srgbClr val="FBAE40"/>
          </p15:clr>
        </p15:guide>
        <p15:guide id="5" orient="horz" pos="14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tent 2 Column">
    <p:spTree>
      <p:nvGrpSpPr>
        <p:cNvPr id="1" name=""/>
        <p:cNvGrpSpPr/>
        <p:nvPr/>
      </p:nvGrpSpPr>
      <p:grpSpPr>
        <a:xfrm>
          <a:off x="0" y="0"/>
          <a:ext cx="0" cy="0"/>
          <a:chOff x="0" y="0"/>
          <a:chExt cx="0" cy="0"/>
        </a:xfrm>
      </p:grpSpPr>
      <p:sp>
        <p:nvSpPr>
          <p:cNvPr id="13" name="Content Placeholder 3">
            <a:extLst>
              <a:ext uri="{FF2B5EF4-FFF2-40B4-BE49-F238E27FC236}">
                <a16:creationId xmlns:a16="http://schemas.microsoft.com/office/drawing/2014/main" id="{91C010F4-E1E5-354F-9B4A-6253D3DC2F9C}"/>
              </a:ext>
            </a:extLst>
          </p:cNvPr>
          <p:cNvSpPr>
            <a:spLocks noGrp="1"/>
          </p:cNvSpPr>
          <p:nvPr>
            <p:ph sz="half" idx="2"/>
          </p:nvPr>
        </p:nvSpPr>
        <p:spPr>
          <a:xfrm>
            <a:off x="1036641" y="3044590"/>
            <a:ext cx="4868860" cy="1942138"/>
          </a:xfrm>
          <a:prstGeom prst="rect">
            <a:avLst/>
          </a:prstGeom>
        </p:spPr>
        <p:txBody>
          <a:bodyPr lIns="0" tIns="0" rIns="0" bIns="0" anchor="t" anchorCtr="0"/>
          <a:lstStyle>
            <a:lvl1pPr marL="285750" indent="-285750">
              <a:buFont typeface="Wingdings" pitchFamily="2" charset="2"/>
              <a:buChar char="§"/>
              <a:defRPr sz="1800"/>
            </a:lvl1pPr>
            <a:lvl2pPr>
              <a:defRPr sz="1600"/>
            </a:lvl2pPr>
            <a:lvl3pPr>
              <a:defRPr sz="1600"/>
            </a:lvl3pPr>
            <a:lvl4pPr>
              <a:defRPr sz="1600"/>
            </a:lvl4pPr>
            <a:lvl5pPr>
              <a:defRPr sz="1600"/>
            </a:lvl5pPr>
          </a:lstStyle>
          <a:p>
            <a:pPr lvl="0"/>
            <a:r>
              <a:rPr lang="en-US"/>
              <a:t>Click to edit Master text styles</a:t>
            </a:r>
          </a:p>
        </p:txBody>
      </p:sp>
      <p:sp>
        <p:nvSpPr>
          <p:cNvPr id="17" name="Content Placeholder 3">
            <a:extLst>
              <a:ext uri="{FF2B5EF4-FFF2-40B4-BE49-F238E27FC236}">
                <a16:creationId xmlns:a16="http://schemas.microsoft.com/office/drawing/2014/main" id="{C2F7C8C0-EB32-3C44-930E-DE05403C543A}"/>
              </a:ext>
            </a:extLst>
          </p:cNvPr>
          <p:cNvSpPr>
            <a:spLocks noGrp="1"/>
          </p:cNvSpPr>
          <p:nvPr>
            <p:ph sz="half" idx="11"/>
          </p:nvPr>
        </p:nvSpPr>
        <p:spPr>
          <a:xfrm>
            <a:off x="6285649" y="3044590"/>
            <a:ext cx="4868860" cy="1942138"/>
          </a:xfrm>
          <a:prstGeom prst="rect">
            <a:avLst/>
          </a:prstGeom>
        </p:spPr>
        <p:txBody>
          <a:bodyPr lIns="0" tIns="0" rIns="0" bIns="0" anchor="t" anchorCtr="0"/>
          <a:lstStyle>
            <a:lvl1pPr marL="285750" indent="-285750">
              <a:buFont typeface="Wingdings" pitchFamily="2" charset="2"/>
              <a:buChar char="§"/>
              <a:defRPr sz="1800"/>
            </a:lvl1pPr>
            <a:lvl2pPr>
              <a:defRPr sz="1600"/>
            </a:lvl2pPr>
            <a:lvl3pPr>
              <a:defRPr sz="1600"/>
            </a:lvl3pPr>
            <a:lvl4pPr>
              <a:defRPr sz="1600"/>
            </a:lvl4pPr>
            <a:lvl5pPr>
              <a:defRPr sz="1600"/>
            </a:lvl5pPr>
          </a:lstStyle>
          <a:p>
            <a:pPr lvl="0"/>
            <a:r>
              <a:rPr lang="en-US"/>
              <a:t>Click to edit Master text styles</a:t>
            </a:r>
          </a:p>
        </p:txBody>
      </p:sp>
      <p:sp>
        <p:nvSpPr>
          <p:cNvPr id="14" name="Title 1">
            <a:extLst>
              <a:ext uri="{FF2B5EF4-FFF2-40B4-BE49-F238E27FC236}">
                <a16:creationId xmlns:a16="http://schemas.microsoft.com/office/drawing/2014/main" id="{E06473F2-000A-7C44-9048-A0C0D4B652B9}"/>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B6A0597E-7AE3-F242-9DDF-F678A5E11458}"/>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23" name="Text Placeholder 4">
            <a:extLst>
              <a:ext uri="{FF2B5EF4-FFF2-40B4-BE49-F238E27FC236}">
                <a16:creationId xmlns:a16="http://schemas.microsoft.com/office/drawing/2014/main" id="{EAB7162A-656B-3447-976F-951853C325A3}"/>
              </a:ext>
            </a:extLst>
          </p:cNvPr>
          <p:cNvSpPr>
            <a:spLocks noGrp="1"/>
          </p:cNvSpPr>
          <p:nvPr>
            <p:ph type="body" sz="quarter" idx="17"/>
          </p:nvPr>
        </p:nvSpPr>
        <p:spPr>
          <a:xfrm>
            <a:off x="941616" y="2328554"/>
            <a:ext cx="4963884" cy="645284"/>
          </a:xfrm>
          <a:prstGeom prst="rect">
            <a:avLst/>
          </a:prstGeom>
        </p:spPr>
        <p:txBody>
          <a:bodyPr/>
          <a:lstStyle>
            <a:lvl1pPr>
              <a:buNone/>
              <a:defRPr sz="1800" b="1"/>
            </a:lvl1pPr>
          </a:lstStyle>
          <a:p>
            <a:pPr lvl="0"/>
            <a:r>
              <a:rPr lang="en-US"/>
              <a:t>Click to edit Master text styles</a:t>
            </a:r>
          </a:p>
        </p:txBody>
      </p:sp>
      <p:sp>
        <p:nvSpPr>
          <p:cNvPr id="24" name="Text Placeholder 4">
            <a:extLst>
              <a:ext uri="{FF2B5EF4-FFF2-40B4-BE49-F238E27FC236}">
                <a16:creationId xmlns:a16="http://schemas.microsoft.com/office/drawing/2014/main" id="{C8B98E47-9A5A-E54C-A093-86D516AAD0FB}"/>
              </a:ext>
            </a:extLst>
          </p:cNvPr>
          <p:cNvSpPr>
            <a:spLocks noGrp="1"/>
          </p:cNvSpPr>
          <p:nvPr>
            <p:ph type="body" sz="quarter" idx="18"/>
          </p:nvPr>
        </p:nvSpPr>
        <p:spPr>
          <a:xfrm>
            <a:off x="6258199" y="2328554"/>
            <a:ext cx="4868860" cy="645284"/>
          </a:xfrm>
          <a:prstGeom prst="rect">
            <a:avLst/>
          </a:prstGeom>
        </p:spPr>
        <p:txBody>
          <a:bodyPr/>
          <a:lstStyle>
            <a:lvl1pPr>
              <a:buNone/>
              <a:defRPr sz="1800" b="1"/>
            </a:lvl1pPr>
          </a:lstStyle>
          <a:p>
            <a:pPr lvl="0"/>
            <a:r>
              <a:rPr lang="en-US"/>
              <a:t>Click to edit Master text styles</a:t>
            </a:r>
          </a:p>
        </p:txBody>
      </p:sp>
      <p:sp>
        <p:nvSpPr>
          <p:cNvPr id="5" name="Date Placeholder 4">
            <a:extLst>
              <a:ext uri="{FF2B5EF4-FFF2-40B4-BE49-F238E27FC236}">
                <a16:creationId xmlns:a16="http://schemas.microsoft.com/office/drawing/2014/main" id="{18E274C5-9C2D-4A46-AEAE-9DBE1C417477}"/>
              </a:ext>
            </a:extLst>
          </p:cNvPr>
          <p:cNvSpPr>
            <a:spLocks noGrp="1"/>
          </p:cNvSpPr>
          <p:nvPr>
            <p:ph type="dt" sz="half" idx="19"/>
          </p:nvPr>
        </p:nvSpPr>
        <p:spPr/>
        <p:txBody>
          <a:bodyPr/>
          <a:lstStyle/>
          <a:p>
            <a:r>
              <a:rPr lang="en-US"/>
              <a:t>September 3, 20XX </a:t>
            </a:r>
            <a:endParaRPr lang="en-US" dirty="0"/>
          </a:p>
        </p:txBody>
      </p:sp>
      <p:sp>
        <p:nvSpPr>
          <p:cNvPr id="6" name="Footer Placeholder 5">
            <a:extLst>
              <a:ext uri="{FF2B5EF4-FFF2-40B4-BE49-F238E27FC236}">
                <a16:creationId xmlns:a16="http://schemas.microsoft.com/office/drawing/2014/main" id="{99419017-8DD9-4B28-B0F1-E82FFB8C1DFB}"/>
              </a:ext>
            </a:extLst>
          </p:cNvPr>
          <p:cNvSpPr>
            <a:spLocks noGrp="1"/>
          </p:cNvSpPr>
          <p:nvPr>
            <p:ph type="ftr" sz="quarter" idx="20"/>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a:extLst>
              <a:ext uri="{FF2B5EF4-FFF2-40B4-BE49-F238E27FC236}">
                <a16:creationId xmlns:a16="http://schemas.microsoft.com/office/drawing/2014/main" id="{BA0BFF08-A844-4449-9EC2-5B6B6C2D62AF}"/>
              </a:ext>
            </a:extLst>
          </p:cNvPr>
          <p:cNvSpPr>
            <a:spLocks noGrp="1"/>
          </p:cNvSpPr>
          <p:nvPr>
            <p:ph type="sldNum" sz="quarter" idx="21"/>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800214720"/>
      </p:ext>
    </p:extLst>
  </p:cSld>
  <p:clrMapOvr>
    <a:masterClrMapping/>
  </p:clrMapOvr>
  <p:extLst>
    <p:ext uri="{DCECCB84-F9BA-43D5-87BE-67443E8EF086}">
      <p15:sldGuideLst xmlns:p15="http://schemas.microsoft.com/office/powerpoint/2012/main">
        <p15:guide id="2" pos="648">
          <p15:clr>
            <a:srgbClr val="FBAE40"/>
          </p15:clr>
        </p15:guide>
        <p15:guide id="4" orient="horz" pos="1152">
          <p15:clr>
            <a:srgbClr val="FBAE40"/>
          </p15:clr>
        </p15:guide>
        <p15:guide id="5" orient="horz" pos="14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ntent 3 Column">
    <p:spTree>
      <p:nvGrpSpPr>
        <p:cNvPr id="1" name=""/>
        <p:cNvGrpSpPr/>
        <p:nvPr/>
      </p:nvGrpSpPr>
      <p:grpSpPr>
        <a:xfrm>
          <a:off x="0" y="0"/>
          <a:ext cx="0" cy="0"/>
          <a:chOff x="0" y="0"/>
          <a:chExt cx="0" cy="0"/>
        </a:xfrm>
      </p:grpSpPr>
      <p:sp>
        <p:nvSpPr>
          <p:cNvPr id="15" name="Content Placeholder 3">
            <a:extLst>
              <a:ext uri="{FF2B5EF4-FFF2-40B4-BE49-F238E27FC236}">
                <a16:creationId xmlns:a16="http://schemas.microsoft.com/office/drawing/2014/main" id="{2476683E-62F2-7746-A136-3A729C70D88C}"/>
              </a:ext>
            </a:extLst>
          </p:cNvPr>
          <p:cNvSpPr>
            <a:spLocks noGrp="1"/>
          </p:cNvSpPr>
          <p:nvPr>
            <p:ph sz="half" idx="2"/>
          </p:nvPr>
        </p:nvSpPr>
        <p:spPr>
          <a:xfrm>
            <a:off x="1036641" y="3052691"/>
            <a:ext cx="3078159" cy="1942138"/>
          </a:xfrm>
          <a:prstGeom prst="rect">
            <a:avLst/>
          </a:prstGeom>
        </p:spPr>
        <p:txBody>
          <a:bodyPr lIns="0" tIns="0" rIns="0" bIns="0" anchor="t" anchorCtr="0"/>
          <a:lstStyle>
            <a:lvl1pPr marL="285750" indent="-285750">
              <a:buFont typeface="Wingdings" pitchFamily="2" charset="2"/>
              <a:buChar char="§"/>
              <a:defRPr sz="1800"/>
            </a:lvl1pPr>
            <a:lvl2pPr>
              <a:defRPr sz="1600"/>
            </a:lvl2pPr>
            <a:lvl3pPr>
              <a:defRPr sz="1600"/>
            </a:lvl3pPr>
            <a:lvl4pPr>
              <a:defRPr sz="1600"/>
            </a:lvl4pPr>
            <a:lvl5pPr>
              <a:defRPr sz="1600"/>
            </a:lvl5pPr>
          </a:lstStyle>
          <a:p>
            <a:pPr lvl="0"/>
            <a:r>
              <a:rPr lang="en-US"/>
              <a:t>Click to edit Master text styles</a:t>
            </a:r>
          </a:p>
        </p:txBody>
      </p:sp>
      <p:sp>
        <p:nvSpPr>
          <p:cNvPr id="17" name="Content Placeholder 3">
            <a:extLst>
              <a:ext uri="{FF2B5EF4-FFF2-40B4-BE49-F238E27FC236}">
                <a16:creationId xmlns:a16="http://schemas.microsoft.com/office/drawing/2014/main" id="{5EF5BDE3-656A-414E-BE18-702CA738A9D2}"/>
              </a:ext>
            </a:extLst>
          </p:cNvPr>
          <p:cNvSpPr>
            <a:spLocks noGrp="1"/>
          </p:cNvSpPr>
          <p:nvPr>
            <p:ph sz="half" idx="11"/>
          </p:nvPr>
        </p:nvSpPr>
        <p:spPr>
          <a:xfrm>
            <a:off x="8039099" y="3044590"/>
            <a:ext cx="3115409" cy="1942138"/>
          </a:xfrm>
          <a:prstGeom prst="rect">
            <a:avLst/>
          </a:prstGeom>
        </p:spPr>
        <p:txBody>
          <a:bodyPr lIns="0" tIns="0" rIns="0" bIns="0" anchor="t" anchorCtr="0"/>
          <a:lstStyle>
            <a:lvl1pPr marL="285750" indent="-285750">
              <a:buFont typeface="Wingdings" pitchFamily="2" charset="2"/>
              <a:buChar char="§"/>
              <a:defRPr sz="1800"/>
            </a:lvl1pPr>
            <a:lvl2pPr>
              <a:defRPr sz="1600"/>
            </a:lvl2pPr>
            <a:lvl3pPr>
              <a:defRPr sz="1600"/>
            </a:lvl3pPr>
            <a:lvl4pPr>
              <a:defRPr sz="1600"/>
            </a:lvl4pPr>
            <a:lvl5pPr>
              <a:defRPr sz="1600"/>
            </a:lvl5pPr>
          </a:lstStyle>
          <a:p>
            <a:pPr lvl="0"/>
            <a:r>
              <a:rPr lang="en-US"/>
              <a:t>Click to edit Master text styles</a:t>
            </a:r>
          </a:p>
        </p:txBody>
      </p:sp>
      <p:sp>
        <p:nvSpPr>
          <p:cNvPr id="19" name="Content Placeholder 3">
            <a:extLst>
              <a:ext uri="{FF2B5EF4-FFF2-40B4-BE49-F238E27FC236}">
                <a16:creationId xmlns:a16="http://schemas.microsoft.com/office/drawing/2014/main" id="{0EAADDF0-090D-2C4F-BE2D-160C2C550298}"/>
              </a:ext>
            </a:extLst>
          </p:cNvPr>
          <p:cNvSpPr>
            <a:spLocks noGrp="1"/>
          </p:cNvSpPr>
          <p:nvPr>
            <p:ph sz="half" idx="13"/>
          </p:nvPr>
        </p:nvSpPr>
        <p:spPr>
          <a:xfrm>
            <a:off x="4539760" y="3044590"/>
            <a:ext cx="3115409" cy="1942138"/>
          </a:xfrm>
          <a:prstGeom prst="rect">
            <a:avLst/>
          </a:prstGeom>
        </p:spPr>
        <p:txBody>
          <a:bodyPr lIns="0" tIns="0" rIns="0" bIns="0" anchor="t" anchorCtr="0"/>
          <a:lstStyle>
            <a:lvl1pPr marL="285750" indent="-285750">
              <a:buFont typeface="Wingdings" pitchFamily="2" charset="2"/>
              <a:buChar char="§"/>
              <a:defRPr sz="1800"/>
            </a:lvl1pPr>
            <a:lvl2pPr>
              <a:defRPr sz="1600"/>
            </a:lvl2pPr>
            <a:lvl3pPr>
              <a:defRPr sz="1600"/>
            </a:lvl3pPr>
            <a:lvl4pPr>
              <a:defRPr sz="1600"/>
            </a:lvl4pPr>
            <a:lvl5pPr>
              <a:defRPr sz="1600"/>
            </a:lvl5pPr>
          </a:lstStyle>
          <a:p>
            <a:pPr lvl="0"/>
            <a:r>
              <a:rPr lang="en-US"/>
              <a:t>Click to edit Master text styles</a:t>
            </a:r>
          </a:p>
        </p:txBody>
      </p:sp>
      <p:sp>
        <p:nvSpPr>
          <p:cNvPr id="20" name="Title 1">
            <a:extLst>
              <a:ext uri="{FF2B5EF4-FFF2-40B4-BE49-F238E27FC236}">
                <a16:creationId xmlns:a16="http://schemas.microsoft.com/office/drawing/2014/main" id="{3E0EAFBC-DE77-7648-95EC-91DDA529FAD9}"/>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endParaRPr lang="en-US" dirty="0"/>
          </a:p>
        </p:txBody>
      </p:sp>
      <p:cxnSp>
        <p:nvCxnSpPr>
          <p:cNvPr id="21" name="Straight Connector 20">
            <a:extLst>
              <a:ext uri="{FF2B5EF4-FFF2-40B4-BE49-F238E27FC236}">
                <a16:creationId xmlns:a16="http://schemas.microsoft.com/office/drawing/2014/main" id="{E2A16A97-402E-8040-9B48-1B6ED23ABC4F}"/>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26" name="Text Placeholder 4">
            <a:extLst>
              <a:ext uri="{FF2B5EF4-FFF2-40B4-BE49-F238E27FC236}">
                <a16:creationId xmlns:a16="http://schemas.microsoft.com/office/drawing/2014/main" id="{B4BD319C-69C3-3D46-977C-F80FD35E3C6C}"/>
              </a:ext>
            </a:extLst>
          </p:cNvPr>
          <p:cNvSpPr>
            <a:spLocks noGrp="1"/>
          </p:cNvSpPr>
          <p:nvPr>
            <p:ph type="body" sz="quarter" idx="17"/>
          </p:nvPr>
        </p:nvSpPr>
        <p:spPr>
          <a:xfrm>
            <a:off x="941616" y="2328554"/>
            <a:ext cx="3173184" cy="645284"/>
          </a:xfrm>
          <a:prstGeom prst="rect">
            <a:avLst/>
          </a:prstGeom>
        </p:spPr>
        <p:txBody>
          <a:bodyPr/>
          <a:lstStyle>
            <a:lvl1pPr>
              <a:buNone/>
              <a:defRPr sz="1800" b="1">
                <a:latin typeface="+mj-lt"/>
              </a:defRPr>
            </a:lvl1pPr>
          </a:lstStyle>
          <a:p>
            <a:pPr lvl="0"/>
            <a:r>
              <a:rPr lang="en-US"/>
              <a:t>Click to edit Master text styles</a:t>
            </a:r>
          </a:p>
        </p:txBody>
      </p:sp>
      <p:sp>
        <p:nvSpPr>
          <p:cNvPr id="27" name="Text Placeholder 4">
            <a:extLst>
              <a:ext uri="{FF2B5EF4-FFF2-40B4-BE49-F238E27FC236}">
                <a16:creationId xmlns:a16="http://schemas.microsoft.com/office/drawing/2014/main" id="{4F6FB95E-AD0D-3843-8241-AB907F5915CC}"/>
              </a:ext>
            </a:extLst>
          </p:cNvPr>
          <p:cNvSpPr>
            <a:spLocks noGrp="1"/>
          </p:cNvSpPr>
          <p:nvPr>
            <p:ph type="body" sz="quarter" idx="18"/>
          </p:nvPr>
        </p:nvSpPr>
        <p:spPr>
          <a:xfrm>
            <a:off x="4466252" y="2328554"/>
            <a:ext cx="3115409" cy="645284"/>
          </a:xfrm>
          <a:prstGeom prst="rect">
            <a:avLst/>
          </a:prstGeom>
        </p:spPr>
        <p:txBody>
          <a:bodyPr/>
          <a:lstStyle>
            <a:lvl1pPr>
              <a:buNone/>
              <a:defRPr sz="1800" b="1">
                <a:latin typeface="+mj-lt"/>
              </a:defRPr>
            </a:lvl1pPr>
          </a:lstStyle>
          <a:p>
            <a:pPr lvl="0"/>
            <a:r>
              <a:rPr lang="en-US"/>
              <a:t>Click to edit Master text styles</a:t>
            </a:r>
          </a:p>
        </p:txBody>
      </p:sp>
      <p:sp>
        <p:nvSpPr>
          <p:cNvPr id="28" name="Text Placeholder 4">
            <a:extLst>
              <a:ext uri="{FF2B5EF4-FFF2-40B4-BE49-F238E27FC236}">
                <a16:creationId xmlns:a16="http://schemas.microsoft.com/office/drawing/2014/main" id="{CC85BB87-C622-304F-9F58-8716188AA54B}"/>
              </a:ext>
            </a:extLst>
          </p:cNvPr>
          <p:cNvSpPr>
            <a:spLocks noGrp="1"/>
          </p:cNvSpPr>
          <p:nvPr>
            <p:ph type="body" sz="quarter" idx="19"/>
          </p:nvPr>
        </p:nvSpPr>
        <p:spPr>
          <a:xfrm>
            <a:off x="7933114" y="2328554"/>
            <a:ext cx="3115409" cy="645284"/>
          </a:xfrm>
          <a:prstGeom prst="rect">
            <a:avLst/>
          </a:prstGeom>
        </p:spPr>
        <p:txBody>
          <a:bodyPr/>
          <a:lstStyle>
            <a:lvl1pPr>
              <a:buNone/>
              <a:defRPr sz="1800" b="1">
                <a:latin typeface="+mj-lt"/>
              </a:defRPr>
            </a:lvl1pPr>
          </a:lstStyle>
          <a:p>
            <a:pPr lvl="0"/>
            <a:r>
              <a:rPr lang="en-US"/>
              <a:t>Click to edit Master text styles</a:t>
            </a:r>
          </a:p>
        </p:txBody>
      </p:sp>
      <p:sp>
        <p:nvSpPr>
          <p:cNvPr id="5" name="Date Placeholder 4">
            <a:extLst>
              <a:ext uri="{FF2B5EF4-FFF2-40B4-BE49-F238E27FC236}">
                <a16:creationId xmlns:a16="http://schemas.microsoft.com/office/drawing/2014/main" id="{B9C6B0B5-56D6-429D-BC3A-5E501EDADA88}"/>
              </a:ext>
            </a:extLst>
          </p:cNvPr>
          <p:cNvSpPr>
            <a:spLocks noGrp="1"/>
          </p:cNvSpPr>
          <p:nvPr>
            <p:ph type="dt" sz="half" idx="20"/>
          </p:nvPr>
        </p:nvSpPr>
        <p:spPr/>
        <p:txBody>
          <a:bodyPr/>
          <a:lstStyle/>
          <a:p>
            <a:r>
              <a:rPr lang="en-US"/>
              <a:t>September 3, 20XX </a:t>
            </a:r>
            <a:endParaRPr lang="en-US" dirty="0"/>
          </a:p>
        </p:txBody>
      </p:sp>
      <p:sp>
        <p:nvSpPr>
          <p:cNvPr id="6" name="Footer Placeholder 5">
            <a:extLst>
              <a:ext uri="{FF2B5EF4-FFF2-40B4-BE49-F238E27FC236}">
                <a16:creationId xmlns:a16="http://schemas.microsoft.com/office/drawing/2014/main" id="{7A88DFE9-DB89-4EB9-9FB1-D484EC0C1B58}"/>
              </a:ext>
            </a:extLst>
          </p:cNvPr>
          <p:cNvSpPr>
            <a:spLocks noGrp="1"/>
          </p:cNvSpPr>
          <p:nvPr>
            <p:ph type="ftr" sz="quarter" idx="21"/>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a:extLst>
              <a:ext uri="{FF2B5EF4-FFF2-40B4-BE49-F238E27FC236}">
                <a16:creationId xmlns:a16="http://schemas.microsoft.com/office/drawing/2014/main" id="{450C09F4-4087-4A1E-B8B8-85A748DC9014}"/>
              </a:ext>
            </a:extLst>
          </p:cNvPr>
          <p:cNvSpPr>
            <a:spLocks noGrp="1"/>
          </p:cNvSpPr>
          <p:nvPr>
            <p:ph type="sldNum" sz="quarter" idx="2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2258290593"/>
      </p:ext>
    </p:extLst>
  </p:cSld>
  <p:clrMapOvr>
    <a:masterClrMapping/>
  </p:clrMapOvr>
  <p:extLst>
    <p:ext uri="{DCECCB84-F9BA-43D5-87BE-67443E8EF086}">
      <p15:sldGuideLst xmlns:p15="http://schemas.microsoft.com/office/powerpoint/2012/main">
        <p15:guide id="2" pos="648">
          <p15:clr>
            <a:srgbClr val="FBAE40"/>
          </p15:clr>
        </p15:guide>
        <p15:guide id="4" orient="horz" pos="1152">
          <p15:clr>
            <a:srgbClr val="FBAE40"/>
          </p15:clr>
        </p15:guide>
        <p15:guide id="5" orient="horz" pos="180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ummary">
    <p:bg>
      <p:bgPr>
        <a:solidFill>
          <a:schemeClr val="accent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D6FA74B-53F8-584F-85D3-47FB14D40E73}"/>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DC152369-C198-1E48-8F65-F6AC0534DFF6}"/>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BC8921E4-02B0-3748-9844-933F710058FA}"/>
              </a:ext>
            </a:extLst>
          </p:cNvPr>
          <p:cNvSpPr>
            <a:spLocks noGrp="1"/>
          </p:cNvSpPr>
          <p:nvPr>
            <p:ph type="body" sz="quarter" idx="10"/>
          </p:nvPr>
        </p:nvSpPr>
        <p:spPr>
          <a:xfrm>
            <a:off x="1028700" y="2321923"/>
            <a:ext cx="4876800" cy="3825952"/>
          </a:xfrm>
          <a:prstGeom prst="rect">
            <a:avLst/>
          </a:prstGeom>
        </p:spPr>
        <p:txBody>
          <a:bodyPr/>
          <a:lstStyle>
            <a:lvl1pPr>
              <a:buNone/>
              <a:defRPr sz="1800"/>
            </a:lvl1pPr>
          </a:lstStyle>
          <a:p>
            <a:pPr lvl="0"/>
            <a:r>
              <a:rPr lang="en-US"/>
              <a:t>Click to edit Master text styles</a:t>
            </a:r>
          </a:p>
        </p:txBody>
      </p:sp>
      <p:sp>
        <p:nvSpPr>
          <p:cNvPr id="16" name="Text Placeholder 2">
            <a:extLst>
              <a:ext uri="{FF2B5EF4-FFF2-40B4-BE49-F238E27FC236}">
                <a16:creationId xmlns:a16="http://schemas.microsoft.com/office/drawing/2014/main" id="{43048678-0BD6-C448-8690-BD61FC60950D}"/>
              </a:ext>
            </a:extLst>
          </p:cNvPr>
          <p:cNvSpPr>
            <a:spLocks noGrp="1"/>
          </p:cNvSpPr>
          <p:nvPr>
            <p:ph type="body" sz="quarter" idx="11"/>
          </p:nvPr>
        </p:nvSpPr>
        <p:spPr>
          <a:xfrm>
            <a:off x="6248400" y="2286000"/>
            <a:ext cx="4876800" cy="2746375"/>
          </a:xfrm>
          <a:prstGeom prst="rect">
            <a:avLst/>
          </a:prstGeom>
        </p:spPr>
        <p:txBody>
          <a:bodyPr/>
          <a:lstStyle>
            <a:lvl1pPr>
              <a:buNone/>
              <a:defRPr sz="1800"/>
            </a:lvl1pPr>
          </a:lstStyle>
          <a:p>
            <a:pPr lvl="0"/>
            <a:r>
              <a:rPr lang="en-US"/>
              <a:t>Click to edit Master text styles</a:t>
            </a:r>
          </a:p>
        </p:txBody>
      </p:sp>
      <p:sp>
        <p:nvSpPr>
          <p:cNvPr id="2" name="Date Placeholder 1">
            <a:extLst>
              <a:ext uri="{FF2B5EF4-FFF2-40B4-BE49-F238E27FC236}">
                <a16:creationId xmlns:a16="http://schemas.microsoft.com/office/drawing/2014/main" id="{AAC8134C-ADB9-4E1C-97DD-12E5DE2C7753}"/>
              </a:ext>
            </a:extLst>
          </p:cNvPr>
          <p:cNvSpPr>
            <a:spLocks noGrp="1"/>
          </p:cNvSpPr>
          <p:nvPr>
            <p:ph type="dt" sz="half" idx="12"/>
          </p:nvPr>
        </p:nvSpPr>
        <p:spPr/>
        <p:txBody>
          <a:bodyPr/>
          <a:lstStyle/>
          <a:p>
            <a:r>
              <a:rPr lang="en-US"/>
              <a:t>September 3, 20XX </a:t>
            </a:r>
            <a:endParaRPr lang="en-US" dirty="0"/>
          </a:p>
        </p:txBody>
      </p:sp>
      <p:sp>
        <p:nvSpPr>
          <p:cNvPr id="4" name="Footer Placeholder 3">
            <a:extLst>
              <a:ext uri="{FF2B5EF4-FFF2-40B4-BE49-F238E27FC236}">
                <a16:creationId xmlns:a16="http://schemas.microsoft.com/office/drawing/2014/main" id="{67A0C24D-14BB-46C9-A4C2-DB15E4FB9B2B}"/>
              </a:ext>
            </a:extLst>
          </p:cNvPr>
          <p:cNvSpPr>
            <a:spLocks noGrp="1"/>
          </p:cNvSpPr>
          <p:nvPr>
            <p:ph type="ftr" sz="quarter" idx="13"/>
          </p:nvPr>
        </p:nvSpPr>
        <p:spPr/>
        <p:txBody>
          <a:bodyPr/>
          <a:lstStyle/>
          <a:p>
            <a:r>
              <a:rPr lang="en-US">
                <a:solidFill>
                  <a:schemeClr val="bg1"/>
                </a:solidFill>
              </a:rPr>
              <a:t>Annual Review</a:t>
            </a:r>
            <a:endParaRPr lang="en-US" dirty="0">
              <a:solidFill>
                <a:schemeClr val="bg1"/>
              </a:solidFill>
            </a:endParaRPr>
          </a:p>
        </p:txBody>
      </p:sp>
      <p:sp>
        <p:nvSpPr>
          <p:cNvPr id="5" name="Slide Number Placeholder 4">
            <a:extLst>
              <a:ext uri="{FF2B5EF4-FFF2-40B4-BE49-F238E27FC236}">
                <a16:creationId xmlns:a16="http://schemas.microsoft.com/office/drawing/2014/main" id="{B033D085-5F13-41E2-9C46-08E3E2846CC8}"/>
              </a:ext>
            </a:extLst>
          </p:cNvPr>
          <p:cNvSpPr>
            <a:spLocks noGrp="1"/>
          </p:cNvSpPr>
          <p:nvPr>
            <p:ph type="sldNum" sz="quarter" idx="14"/>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3683232103"/>
      </p:ext>
    </p:extLst>
  </p:cSld>
  <p:clrMapOvr>
    <a:masterClrMapping/>
  </p:clrMapOvr>
  <p:extLst>
    <p:ext uri="{DCECCB84-F9BA-43D5-87BE-67443E8EF086}">
      <p15:sldGuideLst xmlns:p15="http://schemas.microsoft.com/office/powerpoint/2012/main">
        <p15:guide id="2" pos="648">
          <p15:clr>
            <a:srgbClr val="FBAE40"/>
          </p15:clr>
        </p15:guide>
        <p15:guide id="4" orient="horz" pos="1152">
          <p15:clr>
            <a:srgbClr val="FBAE40"/>
          </p15:clr>
        </p15:guide>
        <p15:guide id="5" orient="horz" pos="14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September 3, 20XX </a:t>
            </a:r>
            <a:endParaRPr lang="en-US" dirty="0"/>
          </a:p>
        </p:txBody>
      </p:sp>
      <p:sp>
        <p:nvSpPr>
          <p:cNvPr id="5"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448556422"/>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September 3, 20XX </a:t>
            </a:r>
            <a:endParaRPr lang="en-US" dirty="0"/>
          </a:p>
        </p:txBody>
      </p:sp>
      <p:sp>
        <p:nvSpPr>
          <p:cNvPr id="6" name="Footer Placeholder 5"/>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2469839974"/>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September 3, 20XX </a:t>
            </a:r>
            <a:endParaRPr lang="en-US" dirty="0"/>
          </a:p>
        </p:txBody>
      </p:sp>
      <p:sp>
        <p:nvSpPr>
          <p:cNvPr id="8" name="Footer Placeholder 7"/>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9" name="Slide Number Placeholder 8"/>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2258183313"/>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r>
              <a:rPr lang="en-US"/>
              <a:t>September 3, 20XX </a:t>
            </a:r>
            <a:endParaRPr lang="en-US" dirty="0"/>
          </a:p>
        </p:txBody>
      </p:sp>
      <p:sp>
        <p:nvSpPr>
          <p:cNvPr id="5" name="Footer Placeholder 3"/>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4"/>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640980808"/>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r>
              <a:rPr lang="en-US"/>
              <a:t>September 3, 20XX </a:t>
            </a:r>
            <a:endParaRPr lang="en-US" dirty="0"/>
          </a:p>
        </p:txBody>
      </p:sp>
      <p:sp>
        <p:nvSpPr>
          <p:cNvPr id="5" name="Footer Placeholder 2"/>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3"/>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3384432082"/>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r>
              <a:rPr lang="en-US"/>
              <a:t>September 3, 20XX </a:t>
            </a:r>
            <a:endParaRPr lang="en-US" dirty="0"/>
          </a:p>
        </p:txBody>
      </p:sp>
      <p:sp>
        <p:nvSpPr>
          <p:cNvPr id="5" name="Footer Placeholder 5"/>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6"/>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3656088574"/>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September 3, 20XX </a:t>
            </a:r>
            <a:endParaRPr lang="en-US" dirty="0"/>
          </a:p>
        </p:txBody>
      </p:sp>
      <p:sp>
        <p:nvSpPr>
          <p:cNvPr id="6" name="Footer Placeholder 5"/>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4110935463"/>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8">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9">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30">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31">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r>
              <a:rPr lang="en-US"/>
              <a:t>September 3, 20XX </a:t>
            </a:r>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7782931A-7D25-4B4B-9464-57AE418934A3}" type="slidenum">
              <a:rPr lang="en-US" smtClean="0"/>
              <a:pPr/>
              <a:t>‹#›</a:t>
            </a:fld>
            <a:endParaRPr lang="en-US"/>
          </a:p>
        </p:txBody>
      </p:sp>
    </p:spTree>
    <p:extLst>
      <p:ext uri="{BB962C8B-B14F-4D97-AF65-F5344CB8AC3E}">
        <p14:creationId xmlns:p14="http://schemas.microsoft.com/office/powerpoint/2010/main" val="3404535668"/>
      </p:ext>
    </p:extLst>
  </p:cSld>
  <p:clrMap bg1="dk1" tx1="lt1" bg2="dk2" tx2="lt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 id="2147483822" r:id="rId13"/>
    <p:sldLayoutId id="2147483823" r:id="rId14"/>
    <p:sldLayoutId id="2147483824" r:id="rId15"/>
    <p:sldLayoutId id="2147483825" r:id="rId16"/>
    <p:sldLayoutId id="2147483826" r:id="rId17"/>
    <p:sldLayoutId id="2147483827" r:id="rId18"/>
    <p:sldLayoutId id="2147483828" r:id="rId19"/>
    <p:sldLayoutId id="2147483829" r:id="rId20"/>
    <p:sldLayoutId id="2147483831" r:id="rId21"/>
    <p:sldLayoutId id="2147483832" r:id="rId22"/>
    <p:sldLayoutId id="2147483833" r:id="rId23"/>
    <p:sldLayoutId id="2147483836" r:id="rId24"/>
    <p:sldLayoutId id="2147483837" r:id="rId25"/>
    <p:sldLayoutId id="2147483838" r:id="rId26"/>
  </p:sldLayoutIdLst>
  <p:hf hdr="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008">
          <p15:clr>
            <a:srgbClr val="F26B43"/>
          </p15:clr>
        </p15:guide>
        <p15:guide id="2" pos="1824">
          <p15:clr>
            <a:srgbClr val="547EBF"/>
          </p15:clr>
        </p15:guide>
        <p15:guide id="3" orient="horz" pos="624">
          <p15:clr>
            <a:srgbClr val="F26B43"/>
          </p15:clr>
        </p15:guide>
        <p15:guide id="4" orient="horz" pos="3672">
          <p15:clr>
            <a:srgbClr val="F26B43"/>
          </p15:clr>
        </p15:guide>
        <p15:guide id="5" pos="3984">
          <p15:clr>
            <a:srgbClr val="547EBF"/>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5.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image" Target="../media/image1.jpeg"/><Relationship Id="rId7" Type="http://schemas.openxmlformats.org/officeDocument/2006/relationships/image" Target="../media/image5.png"/><Relationship Id="rId12"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4.png"/><Relationship Id="rId11" Type="http://schemas.openxmlformats.org/officeDocument/2006/relationships/diagramColors" Target="../diagrams/colors1.xml"/><Relationship Id="rId5" Type="http://schemas.openxmlformats.org/officeDocument/2006/relationships/image" Target="../media/image3.png"/><Relationship Id="rId10" Type="http://schemas.openxmlformats.org/officeDocument/2006/relationships/diagramQuickStyle" Target="../diagrams/quickStyle1.xml"/><Relationship Id="rId4" Type="http://schemas.openxmlformats.org/officeDocument/2006/relationships/image" Target="../media/image2.png"/><Relationship Id="rId9"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42000"/>
                <a:hueMod val="42000"/>
                <a:satMod val="124000"/>
                <a:lumMod val="62000"/>
              </a:schemeClr>
              <a:schemeClr val="bg2">
                <a:tint val="96000"/>
                <a:satMod val="130000"/>
              </a:schemeClr>
            </a:duotone>
          </a:blip>
          <a:stretch/>
        </a:blipFill>
        <a:effectLst/>
      </p:bgPr>
    </p:bg>
    <p:spTree>
      <p:nvGrpSpPr>
        <p:cNvPr id="1" name=""/>
        <p:cNvGrpSpPr/>
        <p:nvPr/>
      </p:nvGrpSpPr>
      <p:grpSpPr>
        <a:xfrm>
          <a:off x="0" y="0"/>
          <a:ext cx="0" cy="0"/>
          <a:chOff x="0" y="0"/>
          <a:chExt cx="0" cy="0"/>
        </a:xfrm>
      </p:grpSpPr>
      <p:pic>
        <p:nvPicPr>
          <p:cNvPr id="30" name="Picture 29" descr="A close up of nerve cell">
            <a:extLst>
              <a:ext uri="{FF2B5EF4-FFF2-40B4-BE49-F238E27FC236}">
                <a16:creationId xmlns:a16="http://schemas.microsoft.com/office/drawing/2014/main" id="{C21CFF56-2253-3235-230F-5D18A5B26ADB}"/>
              </a:ext>
            </a:extLst>
          </p:cNvPr>
          <p:cNvPicPr>
            <a:picLocks noChangeAspect="1"/>
          </p:cNvPicPr>
          <p:nvPr/>
        </p:nvPicPr>
        <p:blipFill>
          <a:blip r:embed="rId3">
            <a:duotone>
              <a:prstClr val="black"/>
              <a:schemeClr val="accent5">
                <a:tint val="45000"/>
                <a:satMod val="400000"/>
              </a:schemeClr>
            </a:duotone>
            <a:alphaModFix amt="25000"/>
          </a:blip>
          <a:srcRect l="9091" t="26140" b="5678"/>
          <a:stretch>
            <a:fillRect/>
          </a:stretch>
        </p:blipFill>
        <p:spPr>
          <a:xfrm>
            <a:off x="20" y="10"/>
            <a:ext cx="12191980" cy="6857990"/>
          </a:xfrm>
          <a:prstGeom prst="rect">
            <a:avLst/>
          </a:prstGeom>
        </p:spPr>
      </p:pic>
      <p:sp>
        <p:nvSpPr>
          <p:cNvPr id="9" name="Title 8">
            <a:extLst>
              <a:ext uri="{FF2B5EF4-FFF2-40B4-BE49-F238E27FC236}">
                <a16:creationId xmlns:a16="http://schemas.microsoft.com/office/drawing/2014/main" id="{9C99CF7C-AFAB-48F1-8FC3-CCCE989822A6}"/>
              </a:ext>
            </a:extLst>
          </p:cNvPr>
          <p:cNvSpPr>
            <a:spLocks noGrp="1"/>
          </p:cNvSpPr>
          <p:nvPr>
            <p:ph type="ctrTitle"/>
          </p:nvPr>
        </p:nvSpPr>
        <p:spPr>
          <a:xfrm>
            <a:off x="1154955" y="1447800"/>
            <a:ext cx="8825658" cy="3329581"/>
          </a:xfrm>
        </p:spPr>
        <p:txBody>
          <a:bodyPr vert="horz" lIns="91440" tIns="45720" rIns="91440" bIns="45720" rtlCol="0">
            <a:normAutofit/>
          </a:bodyPr>
          <a:lstStyle/>
          <a:p>
            <a:r>
              <a:rPr lang="en-US" b="1" dirty="0"/>
              <a:t>Lyme Disease:</a:t>
            </a:r>
            <a:br>
              <a:rPr lang="en-US" dirty="0"/>
            </a:br>
            <a:r>
              <a:rPr lang="en-US" sz="4000" dirty="0"/>
              <a:t>Case Trends, Climate, and Risk Across the U.S.</a:t>
            </a:r>
          </a:p>
        </p:txBody>
      </p:sp>
      <p:sp>
        <p:nvSpPr>
          <p:cNvPr id="3" name="Content Placeholder 2">
            <a:extLst>
              <a:ext uri="{FF2B5EF4-FFF2-40B4-BE49-F238E27FC236}">
                <a16:creationId xmlns:a16="http://schemas.microsoft.com/office/drawing/2014/main" id="{CA8ECC17-4660-124A-8996-54F15FD169C0}"/>
              </a:ext>
            </a:extLst>
          </p:cNvPr>
          <p:cNvSpPr>
            <a:spLocks noGrp="1"/>
          </p:cNvSpPr>
          <p:nvPr>
            <p:ph type="subTitle" idx="1"/>
          </p:nvPr>
        </p:nvSpPr>
        <p:spPr>
          <a:xfrm>
            <a:off x="1154955" y="5524632"/>
            <a:ext cx="8825658" cy="861420"/>
          </a:xfrm>
        </p:spPr>
        <p:txBody>
          <a:bodyPr vert="horz" lIns="91440" tIns="45720" rIns="91440" bIns="45720" rtlCol="0">
            <a:normAutofit/>
          </a:bodyPr>
          <a:lstStyle/>
          <a:p>
            <a:r>
              <a:rPr lang="en-US" b="1" dirty="0"/>
              <a:t>Daniel </a:t>
            </a:r>
            <a:r>
              <a:rPr lang="en-US" b="1" dirty="0" err="1"/>
              <a:t>zapata</a:t>
            </a:r>
            <a:endParaRPr lang="en-US" b="1" dirty="0"/>
          </a:p>
          <a:p>
            <a:r>
              <a:rPr lang="en-US" b="1" dirty="0"/>
              <a:t>Nashville software school</a:t>
            </a:r>
          </a:p>
        </p:txBody>
      </p:sp>
      <p:sp>
        <p:nvSpPr>
          <p:cNvPr id="39" name="Rectangle 38">
            <a:extLst>
              <a:ext uri="{FF2B5EF4-FFF2-40B4-BE49-F238E27FC236}">
                <a16:creationId xmlns:a16="http://schemas.microsoft.com/office/drawing/2014/main" id="{AC06C169-D638-4037-8007-8B00C2FC5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605473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92986-9054-1A55-357A-ABDE9F84ED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0EC05D-AA1A-6838-D766-7C2347D7EF69}"/>
              </a:ext>
            </a:extLst>
          </p:cNvPr>
          <p:cNvSpPr>
            <a:spLocks noGrp="1"/>
          </p:cNvSpPr>
          <p:nvPr>
            <p:ph type="title"/>
          </p:nvPr>
        </p:nvSpPr>
        <p:spPr>
          <a:xfrm>
            <a:off x="1091761" y="210258"/>
            <a:ext cx="10558956" cy="719908"/>
          </a:xfrm>
        </p:spPr>
        <p:txBody>
          <a:bodyPr/>
          <a:lstStyle/>
          <a:p>
            <a:br>
              <a:rPr lang="en-US" b="1" dirty="0"/>
            </a:br>
            <a:r>
              <a:rPr lang="en-US" b="1" dirty="0"/>
              <a:t>States with the Highest Counts in 2008</a:t>
            </a:r>
          </a:p>
        </p:txBody>
      </p:sp>
      <p:pic>
        <p:nvPicPr>
          <p:cNvPr id="5" name="Picture 4">
            <a:extLst>
              <a:ext uri="{FF2B5EF4-FFF2-40B4-BE49-F238E27FC236}">
                <a16:creationId xmlns:a16="http://schemas.microsoft.com/office/drawing/2014/main" id="{74B00089-BC89-8F54-D637-549EB9B91421}"/>
              </a:ext>
            </a:extLst>
          </p:cNvPr>
          <p:cNvPicPr>
            <a:picLocks noChangeAspect="1"/>
          </p:cNvPicPr>
          <p:nvPr/>
        </p:nvPicPr>
        <p:blipFill>
          <a:blip r:embed="rId3"/>
          <a:stretch>
            <a:fillRect/>
          </a:stretch>
        </p:blipFill>
        <p:spPr>
          <a:xfrm>
            <a:off x="1306372" y="1253499"/>
            <a:ext cx="9579255" cy="5252354"/>
          </a:xfrm>
          <a:prstGeom prst="rect">
            <a:avLst/>
          </a:prstGeom>
        </p:spPr>
      </p:pic>
    </p:spTree>
    <p:extLst>
      <p:ext uri="{BB962C8B-B14F-4D97-AF65-F5344CB8AC3E}">
        <p14:creationId xmlns:p14="http://schemas.microsoft.com/office/powerpoint/2010/main" val="4238606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A909795B-EB1E-6B93-1824-DF2E8DFAF929}"/>
              </a:ext>
            </a:extLst>
          </p:cNvPr>
          <p:cNvSpPr txBox="1">
            <a:spLocks/>
          </p:cNvSpPr>
          <p:nvPr/>
        </p:nvSpPr>
        <p:spPr>
          <a:xfrm>
            <a:off x="908092" y="126709"/>
            <a:ext cx="7810500" cy="645284"/>
          </a:xfrm>
          <a:prstGeom prst="rect">
            <a:avLst/>
          </a:prstGeom>
        </p:spPr>
        <p:txBody>
          <a:bodyPr vert="horz" lIns="91440" tIns="45720" rIns="91440" bIns="45720" rtlCol="0" anchor="t">
            <a:noAutofit/>
          </a:bodyPr>
          <a:lstStyle>
            <a:lvl1pPr algn="l" defTabSz="457200" rtl="0" eaLnBrk="1" latinLnBrk="0" hangingPunct="1">
              <a:spcBef>
                <a:spcPct val="0"/>
              </a:spcBef>
              <a:buNone/>
              <a:defRPr sz="200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200" b="1" dirty="0"/>
              <a:t>2023</a:t>
            </a:r>
          </a:p>
        </p:txBody>
      </p:sp>
      <p:pic>
        <p:nvPicPr>
          <p:cNvPr id="14" name="Picture 13">
            <a:extLst>
              <a:ext uri="{FF2B5EF4-FFF2-40B4-BE49-F238E27FC236}">
                <a16:creationId xmlns:a16="http://schemas.microsoft.com/office/drawing/2014/main" id="{60A2515D-7DBA-ADB4-5D69-487FA89F3B19}"/>
              </a:ext>
            </a:extLst>
          </p:cNvPr>
          <p:cNvPicPr>
            <a:picLocks noChangeAspect="1"/>
          </p:cNvPicPr>
          <p:nvPr/>
        </p:nvPicPr>
        <p:blipFill>
          <a:blip r:embed="rId3"/>
          <a:stretch>
            <a:fillRect/>
          </a:stretch>
        </p:blipFill>
        <p:spPr>
          <a:xfrm>
            <a:off x="1000584" y="935285"/>
            <a:ext cx="10190832" cy="5603464"/>
          </a:xfrm>
          <a:prstGeom prst="rect">
            <a:avLst/>
          </a:prstGeom>
        </p:spPr>
      </p:pic>
    </p:spTree>
    <p:extLst>
      <p:ext uri="{BB962C8B-B14F-4D97-AF65-F5344CB8AC3E}">
        <p14:creationId xmlns:p14="http://schemas.microsoft.com/office/powerpoint/2010/main" val="33988847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40CF63-1CFB-0AE2-80EB-C94E8A62CB7F}"/>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00DDBA48-D6B7-CB63-203A-CB4E92C647E0}"/>
              </a:ext>
            </a:extLst>
          </p:cNvPr>
          <p:cNvSpPr txBox="1">
            <a:spLocks/>
          </p:cNvSpPr>
          <p:nvPr/>
        </p:nvSpPr>
        <p:spPr>
          <a:xfrm>
            <a:off x="1236336" y="86782"/>
            <a:ext cx="10558956" cy="719908"/>
          </a:xfrm>
          <a:prstGeom prst="rect">
            <a:avLst/>
          </a:prstGeom>
        </p:spPr>
        <p:txBody>
          <a:bodyPr vert="horz" lIns="0" tIns="0" rIns="0" bIns="0" rtlCol="0" anchor="b">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US" b="1" dirty="0"/>
            </a:br>
            <a:r>
              <a:rPr lang="en-US" b="1" dirty="0"/>
              <a:t>States with the Highest Counts in 2023</a:t>
            </a:r>
          </a:p>
        </p:txBody>
      </p:sp>
      <p:pic>
        <p:nvPicPr>
          <p:cNvPr id="14" name="Content Placeholder 13">
            <a:extLst>
              <a:ext uri="{FF2B5EF4-FFF2-40B4-BE49-F238E27FC236}">
                <a16:creationId xmlns:a16="http://schemas.microsoft.com/office/drawing/2014/main" id="{E7EDBF68-F4BE-980C-57F6-7F8DDF956C92}"/>
              </a:ext>
            </a:extLst>
          </p:cNvPr>
          <p:cNvPicPr>
            <a:picLocks noGrp="1" noChangeAspect="1"/>
          </p:cNvPicPr>
          <p:nvPr>
            <p:ph sz="half" idx="2"/>
          </p:nvPr>
        </p:nvPicPr>
        <p:blipFill>
          <a:blip r:embed="rId3"/>
          <a:stretch>
            <a:fillRect/>
          </a:stretch>
        </p:blipFill>
        <p:spPr>
          <a:xfrm>
            <a:off x="1230394" y="993229"/>
            <a:ext cx="9992257" cy="5621728"/>
          </a:xfrm>
          <a:prstGeom prst="rect">
            <a:avLst/>
          </a:prstGeom>
        </p:spPr>
      </p:pic>
    </p:spTree>
    <p:extLst>
      <p:ext uri="{BB962C8B-B14F-4D97-AF65-F5344CB8AC3E}">
        <p14:creationId xmlns:p14="http://schemas.microsoft.com/office/powerpoint/2010/main" val="1293694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3988B-CDF0-FC83-DFA7-9818440F14E9}"/>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3361F50E-DE57-5F18-E6F3-CA335E28D389}"/>
              </a:ext>
            </a:extLst>
          </p:cNvPr>
          <p:cNvPicPr>
            <a:picLocks noChangeAspect="1"/>
          </p:cNvPicPr>
          <p:nvPr/>
        </p:nvPicPr>
        <p:blipFill>
          <a:blip r:embed="rId3"/>
          <a:stretch>
            <a:fillRect/>
          </a:stretch>
        </p:blipFill>
        <p:spPr>
          <a:xfrm>
            <a:off x="1156444" y="1043141"/>
            <a:ext cx="9879112" cy="5485574"/>
          </a:xfrm>
          <a:prstGeom prst="rect">
            <a:avLst/>
          </a:prstGeom>
        </p:spPr>
      </p:pic>
      <p:sp>
        <p:nvSpPr>
          <p:cNvPr id="21" name="Title 1">
            <a:extLst>
              <a:ext uri="{FF2B5EF4-FFF2-40B4-BE49-F238E27FC236}">
                <a16:creationId xmlns:a16="http://schemas.microsoft.com/office/drawing/2014/main" id="{9F200179-32B0-9EE9-0DED-6E273A399333}"/>
              </a:ext>
            </a:extLst>
          </p:cNvPr>
          <p:cNvSpPr txBox="1">
            <a:spLocks/>
          </p:cNvSpPr>
          <p:nvPr/>
        </p:nvSpPr>
        <p:spPr>
          <a:xfrm>
            <a:off x="1633044" y="187394"/>
            <a:ext cx="10558956" cy="719908"/>
          </a:xfrm>
          <a:prstGeom prst="rect">
            <a:avLst/>
          </a:prstGeom>
        </p:spPr>
        <p:txBody>
          <a:bodyPr vert="horz" lIns="0" tIns="0" rIns="0" bIns="0" rtlCol="0" anchor="b">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US" b="1" dirty="0"/>
            </a:br>
            <a:r>
              <a:rPr lang="en-US" b="1" dirty="0"/>
              <a:t>States with the Highest % Increase</a:t>
            </a:r>
          </a:p>
        </p:txBody>
      </p:sp>
    </p:spTree>
    <p:extLst>
      <p:ext uri="{BB962C8B-B14F-4D97-AF65-F5344CB8AC3E}">
        <p14:creationId xmlns:p14="http://schemas.microsoft.com/office/powerpoint/2010/main" val="3783411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074F4-EFA4-D1B2-6157-D45FBEDC9A8C}"/>
            </a:ext>
          </a:extLst>
        </p:cNvPr>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5353C50E-3F6B-E7ED-F54C-0D2135AABD51}"/>
              </a:ext>
            </a:extLst>
          </p:cNvPr>
          <p:cNvSpPr/>
          <p:nvPr/>
        </p:nvSpPr>
        <p:spPr>
          <a:xfrm>
            <a:off x="1235821" y="1255490"/>
            <a:ext cx="3468414" cy="11666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Top 10 States by </a:t>
            </a:r>
          </a:p>
          <a:p>
            <a:pPr algn="ctr"/>
            <a:r>
              <a:rPr lang="en-US" b="1" dirty="0">
                <a:solidFill>
                  <a:schemeClr val="bg1"/>
                </a:solidFill>
              </a:rPr>
              <a:t>Total Cases</a:t>
            </a:r>
          </a:p>
        </p:txBody>
      </p:sp>
      <p:sp>
        <p:nvSpPr>
          <p:cNvPr id="16" name="Rectangle: Rounded Corners 15">
            <a:extLst>
              <a:ext uri="{FF2B5EF4-FFF2-40B4-BE49-F238E27FC236}">
                <a16:creationId xmlns:a16="http://schemas.microsoft.com/office/drawing/2014/main" id="{91BABFA8-2B79-D832-DC73-71D7B55BAFA0}"/>
              </a:ext>
            </a:extLst>
          </p:cNvPr>
          <p:cNvSpPr/>
          <p:nvPr/>
        </p:nvSpPr>
        <p:spPr>
          <a:xfrm>
            <a:off x="7198856" y="1255489"/>
            <a:ext cx="3468414" cy="11666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Top 10 States by </a:t>
            </a:r>
          </a:p>
          <a:p>
            <a:pPr algn="ctr"/>
            <a:r>
              <a:rPr lang="en-US" b="1" dirty="0">
                <a:solidFill>
                  <a:schemeClr val="bg1"/>
                </a:solidFill>
              </a:rPr>
              <a:t>% Change</a:t>
            </a:r>
          </a:p>
        </p:txBody>
      </p:sp>
      <p:pic>
        <p:nvPicPr>
          <p:cNvPr id="18" name="Picture 17">
            <a:extLst>
              <a:ext uri="{FF2B5EF4-FFF2-40B4-BE49-F238E27FC236}">
                <a16:creationId xmlns:a16="http://schemas.microsoft.com/office/drawing/2014/main" id="{D7028F94-8FA2-A217-0320-C882CA4E96AE}"/>
              </a:ext>
            </a:extLst>
          </p:cNvPr>
          <p:cNvPicPr>
            <a:picLocks noChangeAspect="1"/>
          </p:cNvPicPr>
          <p:nvPr/>
        </p:nvPicPr>
        <p:blipFill>
          <a:blip r:embed="rId3"/>
          <a:stretch>
            <a:fillRect/>
          </a:stretch>
        </p:blipFill>
        <p:spPr>
          <a:xfrm>
            <a:off x="6431727" y="2864800"/>
            <a:ext cx="5002672" cy="2607324"/>
          </a:xfrm>
          <a:prstGeom prst="rect">
            <a:avLst/>
          </a:prstGeom>
        </p:spPr>
      </p:pic>
      <p:pic>
        <p:nvPicPr>
          <p:cNvPr id="20" name="Picture 19">
            <a:extLst>
              <a:ext uri="{FF2B5EF4-FFF2-40B4-BE49-F238E27FC236}">
                <a16:creationId xmlns:a16="http://schemas.microsoft.com/office/drawing/2014/main" id="{A8A19E63-E628-D5A2-6CF6-B3C3A1BC67E7}"/>
              </a:ext>
            </a:extLst>
          </p:cNvPr>
          <p:cNvPicPr>
            <a:picLocks noChangeAspect="1"/>
          </p:cNvPicPr>
          <p:nvPr/>
        </p:nvPicPr>
        <p:blipFill>
          <a:blip r:embed="rId4"/>
          <a:stretch>
            <a:fillRect/>
          </a:stretch>
        </p:blipFill>
        <p:spPr>
          <a:xfrm>
            <a:off x="468692" y="2864800"/>
            <a:ext cx="5002673" cy="2620965"/>
          </a:xfrm>
          <a:prstGeom prst="rect">
            <a:avLst/>
          </a:prstGeom>
        </p:spPr>
      </p:pic>
    </p:spTree>
    <p:extLst>
      <p:ext uri="{BB962C8B-B14F-4D97-AF65-F5344CB8AC3E}">
        <p14:creationId xmlns:p14="http://schemas.microsoft.com/office/powerpoint/2010/main" val="3521423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4FACB-0A0C-219C-E12B-8530879F81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1AA6FD-82F3-0877-2C6C-FFFD2B38D4AA}"/>
              </a:ext>
            </a:extLst>
          </p:cNvPr>
          <p:cNvSpPr>
            <a:spLocks noGrp="1"/>
          </p:cNvSpPr>
          <p:nvPr>
            <p:ph type="title"/>
          </p:nvPr>
        </p:nvSpPr>
        <p:spPr>
          <a:xfrm>
            <a:off x="1091761" y="210258"/>
            <a:ext cx="10558956" cy="719908"/>
          </a:xfrm>
        </p:spPr>
        <p:txBody>
          <a:bodyPr/>
          <a:lstStyle/>
          <a:p>
            <a:pPr algn="ctr"/>
            <a:br>
              <a:rPr lang="en-US" b="1" dirty="0"/>
            </a:br>
            <a:r>
              <a:rPr lang="en-US" b="1" dirty="0"/>
              <a:t>US Cases vs Average Temperature</a:t>
            </a:r>
          </a:p>
        </p:txBody>
      </p:sp>
      <p:pic>
        <p:nvPicPr>
          <p:cNvPr id="7" name="Picture 6">
            <a:extLst>
              <a:ext uri="{FF2B5EF4-FFF2-40B4-BE49-F238E27FC236}">
                <a16:creationId xmlns:a16="http://schemas.microsoft.com/office/drawing/2014/main" id="{26AA6D72-804E-92BD-654A-65C226EA8D52}"/>
              </a:ext>
            </a:extLst>
          </p:cNvPr>
          <p:cNvPicPr>
            <a:picLocks noChangeAspect="1"/>
          </p:cNvPicPr>
          <p:nvPr/>
        </p:nvPicPr>
        <p:blipFill>
          <a:blip r:embed="rId3"/>
          <a:stretch>
            <a:fillRect/>
          </a:stretch>
        </p:blipFill>
        <p:spPr>
          <a:xfrm>
            <a:off x="2062586" y="1207296"/>
            <a:ext cx="8066827" cy="5314322"/>
          </a:xfrm>
          <a:prstGeom prst="rect">
            <a:avLst/>
          </a:prstGeom>
        </p:spPr>
      </p:pic>
    </p:spTree>
    <p:extLst>
      <p:ext uri="{BB962C8B-B14F-4D97-AF65-F5344CB8AC3E}">
        <p14:creationId xmlns:p14="http://schemas.microsoft.com/office/powerpoint/2010/main" val="504997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102C2-C745-E071-17BF-2B681BBD847B}"/>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8E852B9F-5CDE-312F-DCA5-52A5909AC177}"/>
              </a:ext>
            </a:extLst>
          </p:cNvPr>
          <p:cNvSpPr txBox="1">
            <a:spLocks/>
          </p:cNvSpPr>
          <p:nvPr/>
        </p:nvSpPr>
        <p:spPr>
          <a:xfrm>
            <a:off x="816522" y="182429"/>
            <a:ext cx="10558956" cy="719908"/>
          </a:xfrm>
          <a:prstGeom prst="rect">
            <a:avLst/>
          </a:prstGeom>
        </p:spPr>
        <p:txBody>
          <a:bodyPr vert="horz" lIns="0" tIns="0" rIns="0" bIns="0" rtlCol="0" anchor="b">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r>
              <a:rPr lang="en-US" b="1" dirty="0"/>
            </a:br>
            <a:r>
              <a:rPr lang="en-US" b="1" dirty="0"/>
              <a:t>US Average Winter Temperature</a:t>
            </a:r>
          </a:p>
        </p:txBody>
      </p:sp>
      <p:pic>
        <p:nvPicPr>
          <p:cNvPr id="6" name="Picture 5">
            <a:extLst>
              <a:ext uri="{FF2B5EF4-FFF2-40B4-BE49-F238E27FC236}">
                <a16:creationId xmlns:a16="http://schemas.microsoft.com/office/drawing/2014/main" id="{6B52F9A7-4CA2-CB92-BA37-43B526596DD2}"/>
              </a:ext>
            </a:extLst>
          </p:cNvPr>
          <p:cNvPicPr>
            <a:picLocks noChangeAspect="1"/>
          </p:cNvPicPr>
          <p:nvPr/>
        </p:nvPicPr>
        <p:blipFill>
          <a:blip r:embed="rId3"/>
          <a:stretch>
            <a:fillRect/>
          </a:stretch>
        </p:blipFill>
        <p:spPr>
          <a:xfrm>
            <a:off x="1557896" y="1361141"/>
            <a:ext cx="9076207" cy="4892464"/>
          </a:xfrm>
          <a:prstGeom prst="rect">
            <a:avLst/>
          </a:prstGeom>
        </p:spPr>
      </p:pic>
    </p:spTree>
    <p:extLst>
      <p:ext uri="{BB962C8B-B14F-4D97-AF65-F5344CB8AC3E}">
        <p14:creationId xmlns:p14="http://schemas.microsoft.com/office/powerpoint/2010/main" val="29019327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74E5D-93B1-C967-F25C-6E9F75BB7C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B25D5E-C76E-7D8C-82AD-E9F886111B94}"/>
              </a:ext>
            </a:extLst>
          </p:cNvPr>
          <p:cNvSpPr>
            <a:spLocks noGrp="1"/>
          </p:cNvSpPr>
          <p:nvPr>
            <p:ph type="title"/>
          </p:nvPr>
        </p:nvSpPr>
        <p:spPr>
          <a:xfrm>
            <a:off x="1091761" y="210258"/>
            <a:ext cx="10558956" cy="719908"/>
          </a:xfrm>
        </p:spPr>
        <p:txBody>
          <a:bodyPr/>
          <a:lstStyle/>
          <a:p>
            <a:pPr algn="ctr"/>
            <a:br>
              <a:rPr lang="en-US" b="1" dirty="0"/>
            </a:br>
            <a:r>
              <a:rPr lang="en-US" b="1" dirty="0"/>
              <a:t>Northeast Average Winter Temperature</a:t>
            </a:r>
          </a:p>
        </p:txBody>
      </p:sp>
      <p:pic>
        <p:nvPicPr>
          <p:cNvPr id="5" name="Picture 4">
            <a:extLst>
              <a:ext uri="{FF2B5EF4-FFF2-40B4-BE49-F238E27FC236}">
                <a16:creationId xmlns:a16="http://schemas.microsoft.com/office/drawing/2014/main" id="{47DCEE0F-847A-20E7-3275-3823690E0C85}"/>
              </a:ext>
            </a:extLst>
          </p:cNvPr>
          <p:cNvPicPr>
            <a:picLocks noChangeAspect="1"/>
          </p:cNvPicPr>
          <p:nvPr/>
        </p:nvPicPr>
        <p:blipFill>
          <a:blip r:embed="rId3"/>
          <a:stretch>
            <a:fillRect/>
          </a:stretch>
        </p:blipFill>
        <p:spPr>
          <a:xfrm>
            <a:off x="1523604" y="1294792"/>
            <a:ext cx="9144792" cy="4930567"/>
          </a:xfrm>
          <a:prstGeom prst="rect">
            <a:avLst/>
          </a:prstGeom>
        </p:spPr>
      </p:pic>
    </p:spTree>
    <p:extLst>
      <p:ext uri="{BB962C8B-B14F-4D97-AF65-F5344CB8AC3E}">
        <p14:creationId xmlns:p14="http://schemas.microsoft.com/office/powerpoint/2010/main" val="2214126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992DB-086B-62FA-2A53-D0CE9E4CE778}"/>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EEA3F766-9B54-1BBB-B573-9C1054B969C9}"/>
              </a:ext>
            </a:extLst>
          </p:cNvPr>
          <p:cNvSpPr txBox="1">
            <a:spLocks/>
          </p:cNvSpPr>
          <p:nvPr/>
        </p:nvSpPr>
        <p:spPr>
          <a:xfrm>
            <a:off x="1236336" y="86782"/>
            <a:ext cx="10558956" cy="719908"/>
          </a:xfrm>
          <a:prstGeom prst="rect">
            <a:avLst/>
          </a:prstGeom>
        </p:spPr>
        <p:txBody>
          <a:bodyPr vert="horz" lIns="0" tIns="0" rIns="0" bIns="0" rtlCol="0" anchor="b">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US" b="1" dirty="0"/>
            </a:br>
            <a:r>
              <a:rPr lang="en-US" sz="3200" b="1" dirty="0"/>
              <a:t>Northeast Cases vs. Average Winter Temperature</a:t>
            </a:r>
          </a:p>
        </p:txBody>
      </p:sp>
      <p:pic>
        <p:nvPicPr>
          <p:cNvPr id="8" name="Picture 7">
            <a:extLst>
              <a:ext uri="{FF2B5EF4-FFF2-40B4-BE49-F238E27FC236}">
                <a16:creationId xmlns:a16="http://schemas.microsoft.com/office/drawing/2014/main" id="{2B5A747D-3141-9A20-8EFA-07CA93005F30}"/>
              </a:ext>
            </a:extLst>
          </p:cNvPr>
          <p:cNvPicPr>
            <a:picLocks noChangeAspect="1"/>
          </p:cNvPicPr>
          <p:nvPr/>
        </p:nvPicPr>
        <p:blipFill>
          <a:blip r:embed="rId3"/>
          <a:stretch>
            <a:fillRect/>
          </a:stretch>
        </p:blipFill>
        <p:spPr>
          <a:xfrm>
            <a:off x="2112579" y="1070137"/>
            <a:ext cx="7821492" cy="5352553"/>
          </a:xfrm>
          <a:prstGeom prst="rect">
            <a:avLst/>
          </a:prstGeom>
        </p:spPr>
      </p:pic>
    </p:spTree>
    <p:extLst>
      <p:ext uri="{BB962C8B-B14F-4D97-AF65-F5344CB8AC3E}">
        <p14:creationId xmlns:p14="http://schemas.microsoft.com/office/powerpoint/2010/main" val="39962014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8E6E5-E403-CD80-CB0C-AD1211E3E3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90F98C-FC6A-7B36-DAC8-4EAD5B8FBD40}"/>
              </a:ext>
            </a:extLst>
          </p:cNvPr>
          <p:cNvSpPr>
            <a:spLocks noGrp="1"/>
          </p:cNvSpPr>
          <p:nvPr>
            <p:ph type="title"/>
          </p:nvPr>
        </p:nvSpPr>
        <p:spPr>
          <a:xfrm>
            <a:off x="1091761" y="210258"/>
            <a:ext cx="10558956" cy="719908"/>
          </a:xfrm>
        </p:spPr>
        <p:txBody>
          <a:bodyPr/>
          <a:lstStyle/>
          <a:p>
            <a:pPr algn="ctr"/>
            <a:br>
              <a:rPr lang="en-US" b="1" dirty="0"/>
            </a:br>
            <a:r>
              <a:rPr lang="en-US" b="1" dirty="0"/>
              <a:t>Ohio Average Winter Temperature</a:t>
            </a:r>
          </a:p>
        </p:txBody>
      </p:sp>
      <p:pic>
        <p:nvPicPr>
          <p:cNvPr id="4" name="Picture 3">
            <a:extLst>
              <a:ext uri="{FF2B5EF4-FFF2-40B4-BE49-F238E27FC236}">
                <a16:creationId xmlns:a16="http://schemas.microsoft.com/office/drawing/2014/main" id="{C8AD9A84-9FB4-6556-C976-959DDDDC4A26}"/>
              </a:ext>
            </a:extLst>
          </p:cNvPr>
          <p:cNvPicPr>
            <a:picLocks noChangeAspect="1"/>
          </p:cNvPicPr>
          <p:nvPr/>
        </p:nvPicPr>
        <p:blipFill>
          <a:blip r:embed="rId3"/>
          <a:stretch>
            <a:fillRect/>
          </a:stretch>
        </p:blipFill>
        <p:spPr>
          <a:xfrm>
            <a:off x="1725551" y="1361140"/>
            <a:ext cx="8740897" cy="4892464"/>
          </a:xfrm>
          <a:prstGeom prst="rect">
            <a:avLst/>
          </a:prstGeom>
        </p:spPr>
      </p:pic>
    </p:spTree>
    <p:extLst>
      <p:ext uri="{BB962C8B-B14F-4D97-AF65-F5344CB8AC3E}">
        <p14:creationId xmlns:p14="http://schemas.microsoft.com/office/powerpoint/2010/main" val="3643109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09607A-1079-0440-B136-F827E83999C2}"/>
              </a:ext>
            </a:extLst>
          </p:cNvPr>
          <p:cNvSpPr>
            <a:spLocks noGrp="1"/>
          </p:cNvSpPr>
          <p:nvPr>
            <p:ph type="body" sz="quarter" idx="10"/>
          </p:nvPr>
        </p:nvSpPr>
        <p:spPr>
          <a:xfrm>
            <a:off x="1040894" y="2286000"/>
            <a:ext cx="6952223" cy="2904530"/>
          </a:xfrm>
        </p:spPr>
        <p:txBody>
          <a:bodyPr/>
          <a:lstStyle/>
          <a:p>
            <a:pPr>
              <a:lnSpc>
                <a:spcPct val="110000"/>
              </a:lnSpc>
            </a:pPr>
            <a:r>
              <a:rPr lang="en-US" b="1" dirty="0">
                <a:cs typeface="Calibri"/>
              </a:rPr>
              <a:t>01. Grew up in New York</a:t>
            </a:r>
            <a:endParaRPr lang="en-US" dirty="0">
              <a:cs typeface="Calibri"/>
            </a:endParaRPr>
          </a:p>
          <a:p>
            <a:pPr>
              <a:lnSpc>
                <a:spcPct val="110000"/>
              </a:lnSpc>
            </a:pPr>
            <a:r>
              <a:rPr lang="en-US" b="1" dirty="0">
                <a:cs typeface="Calibri"/>
              </a:rPr>
              <a:t>02. Spent time outdoors</a:t>
            </a:r>
            <a:endParaRPr lang="en-US" dirty="0">
              <a:cs typeface="Calibri"/>
            </a:endParaRPr>
          </a:p>
          <a:p>
            <a:pPr>
              <a:lnSpc>
                <a:spcPct val="110000"/>
              </a:lnSpc>
            </a:pPr>
            <a:r>
              <a:rPr lang="en-US" b="1" dirty="0">
                <a:cs typeface="Calibri"/>
              </a:rPr>
              <a:t>03. Road trips </a:t>
            </a:r>
            <a:endParaRPr lang="en-US" dirty="0">
              <a:cs typeface="Calibri"/>
            </a:endParaRPr>
          </a:p>
          <a:p>
            <a:pPr>
              <a:lnSpc>
                <a:spcPct val="110000"/>
              </a:lnSpc>
            </a:pPr>
            <a:r>
              <a:rPr lang="en-US" b="1" dirty="0">
                <a:cs typeface="Calibri"/>
              </a:rPr>
              <a:t>04. Contracted Lyme disease twice</a:t>
            </a:r>
            <a:endParaRPr lang="en-US" dirty="0">
              <a:cs typeface="Calibri"/>
            </a:endParaRPr>
          </a:p>
          <a:p>
            <a:pPr>
              <a:lnSpc>
                <a:spcPct val="110000"/>
              </a:lnSpc>
            </a:pPr>
            <a:r>
              <a:rPr lang="en-US" b="1" dirty="0">
                <a:cs typeface="Calibri"/>
              </a:rPr>
              <a:t>05. Explore risk in Nashville, TN</a:t>
            </a:r>
            <a:endParaRPr lang="en-US" dirty="0"/>
          </a:p>
          <a:p>
            <a:endParaRPr lang="en-US" dirty="0"/>
          </a:p>
        </p:txBody>
      </p:sp>
      <p:sp>
        <p:nvSpPr>
          <p:cNvPr id="3" name="Title 2">
            <a:extLst>
              <a:ext uri="{FF2B5EF4-FFF2-40B4-BE49-F238E27FC236}">
                <a16:creationId xmlns:a16="http://schemas.microsoft.com/office/drawing/2014/main" id="{AB324FA0-0DB4-3942-B6B8-27D09C4FFA0C}"/>
              </a:ext>
            </a:extLst>
          </p:cNvPr>
          <p:cNvSpPr>
            <a:spLocks noGrp="1"/>
          </p:cNvSpPr>
          <p:nvPr>
            <p:ph type="title"/>
          </p:nvPr>
        </p:nvSpPr>
        <p:spPr/>
        <p:txBody>
          <a:bodyPr/>
          <a:lstStyle/>
          <a:p>
            <a:r>
              <a:rPr lang="en-US" b="1" dirty="0"/>
              <a:t>Motivation</a:t>
            </a:r>
          </a:p>
        </p:txBody>
      </p:sp>
      <p:pic>
        <p:nvPicPr>
          <p:cNvPr id="1028" name="Picture 4" descr="Location of Hawthorne, New York">
            <a:extLst>
              <a:ext uri="{FF2B5EF4-FFF2-40B4-BE49-F238E27FC236}">
                <a16:creationId xmlns:a16="http://schemas.microsoft.com/office/drawing/2014/main" id="{1419C0FA-3042-EC48-B7A6-3E721B4294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057" y="804040"/>
            <a:ext cx="5694943" cy="5054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8577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CC85B-FB38-380B-6E11-39621B9C25A6}"/>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8AB932F1-F9CB-710E-FC96-4DE4C3BCD975}"/>
              </a:ext>
            </a:extLst>
          </p:cNvPr>
          <p:cNvSpPr txBox="1">
            <a:spLocks/>
          </p:cNvSpPr>
          <p:nvPr/>
        </p:nvSpPr>
        <p:spPr>
          <a:xfrm>
            <a:off x="1236336" y="86782"/>
            <a:ext cx="10558956" cy="719908"/>
          </a:xfrm>
          <a:prstGeom prst="rect">
            <a:avLst/>
          </a:prstGeom>
        </p:spPr>
        <p:txBody>
          <a:bodyPr vert="horz" lIns="0" tIns="0" rIns="0" bIns="0" rtlCol="0" anchor="b">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US" b="1" dirty="0"/>
            </a:br>
            <a:r>
              <a:rPr lang="en-US" sz="3200" b="1" dirty="0"/>
              <a:t>Ohio Cases vs. Average Winter Temperature</a:t>
            </a:r>
          </a:p>
        </p:txBody>
      </p:sp>
      <p:pic>
        <p:nvPicPr>
          <p:cNvPr id="3" name="Picture 2">
            <a:extLst>
              <a:ext uri="{FF2B5EF4-FFF2-40B4-BE49-F238E27FC236}">
                <a16:creationId xmlns:a16="http://schemas.microsoft.com/office/drawing/2014/main" id="{D955C887-E0BF-EDC3-A6A8-3FC13F448F3A}"/>
              </a:ext>
            </a:extLst>
          </p:cNvPr>
          <p:cNvPicPr>
            <a:picLocks noChangeAspect="1"/>
          </p:cNvPicPr>
          <p:nvPr/>
        </p:nvPicPr>
        <p:blipFill>
          <a:blip r:embed="rId3"/>
          <a:stretch>
            <a:fillRect/>
          </a:stretch>
        </p:blipFill>
        <p:spPr>
          <a:xfrm>
            <a:off x="2011326" y="1109415"/>
            <a:ext cx="8169348" cy="4922947"/>
          </a:xfrm>
          <a:prstGeom prst="rect">
            <a:avLst/>
          </a:prstGeom>
        </p:spPr>
      </p:pic>
    </p:spTree>
    <p:extLst>
      <p:ext uri="{BB962C8B-B14F-4D97-AF65-F5344CB8AC3E}">
        <p14:creationId xmlns:p14="http://schemas.microsoft.com/office/powerpoint/2010/main" val="2398370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DA904-CBF0-DE1D-FAF0-01C200B85B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4A0AD3-9263-48F5-DE76-AE873063E668}"/>
              </a:ext>
            </a:extLst>
          </p:cNvPr>
          <p:cNvSpPr>
            <a:spLocks noGrp="1"/>
          </p:cNvSpPr>
          <p:nvPr>
            <p:ph type="title"/>
          </p:nvPr>
        </p:nvSpPr>
        <p:spPr>
          <a:xfrm>
            <a:off x="1091761" y="210258"/>
            <a:ext cx="10558956" cy="719908"/>
          </a:xfrm>
        </p:spPr>
        <p:txBody>
          <a:bodyPr/>
          <a:lstStyle/>
          <a:p>
            <a:pPr algn="ctr"/>
            <a:br>
              <a:rPr lang="en-US" b="1" dirty="0"/>
            </a:br>
            <a:r>
              <a:rPr lang="en-US" sz="4000" b="1" dirty="0"/>
              <a:t>West Virginia Average Winter Temperature</a:t>
            </a:r>
          </a:p>
        </p:txBody>
      </p:sp>
      <p:pic>
        <p:nvPicPr>
          <p:cNvPr id="5" name="Picture 4">
            <a:extLst>
              <a:ext uri="{FF2B5EF4-FFF2-40B4-BE49-F238E27FC236}">
                <a16:creationId xmlns:a16="http://schemas.microsoft.com/office/drawing/2014/main" id="{318BACF3-7EA3-C278-D3AE-60FAE446AB54}"/>
              </a:ext>
            </a:extLst>
          </p:cNvPr>
          <p:cNvPicPr>
            <a:picLocks noChangeAspect="1"/>
          </p:cNvPicPr>
          <p:nvPr/>
        </p:nvPicPr>
        <p:blipFill>
          <a:blip r:embed="rId3"/>
          <a:stretch>
            <a:fillRect/>
          </a:stretch>
        </p:blipFill>
        <p:spPr>
          <a:xfrm>
            <a:off x="1656965" y="1357854"/>
            <a:ext cx="8878069" cy="4930567"/>
          </a:xfrm>
          <a:prstGeom prst="rect">
            <a:avLst/>
          </a:prstGeom>
        </p:spPr>
      </p:pic>
    </p:spTree>
    <p:extLst>
      <p:ext uri="{BB962C8B-B14F-4D97-AF65-F5344CB8AC3E}">
        <p14:creationId xmlns:p14="http://schemas.microsoft.com/office/powerpoint/2010/main" val="1788085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33345-591D-F2A1-B707-B56EA1FE3E17}"/>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B0B3213A-E579-65E9-A43B-4526F071513F}"/>
              </a:ext>
            </a:extLst>
          </p:cNvPr>
          <p:cNvSpPr txBox="1">
            <a:spLocks/>
          </p:cNvSpPr>
          <p:nvPr/>
        </p:nvSpPr>
        <p:spPr>
          <a:xfrm>
            <a:off x="700308" y="105730"/>
            <a:ext cx="10558956" cy="719908"/>
          </a:xfrm>
          <a:prstGeom prst="rect">
            <a:avLst/>
          </a:prstGeom>
        </p:spPr>
        <p:txBody>
          <a:bodyPr vert="horz" lIns="0" tIns="0" rIns="0" bIns="0" rtlCol="0" anchor="b">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US" b="1" dirty="0"/>
            </a:br>
            <a:r>
              <a:rPr lang="en-US" sz="3200" b="1" dirty="0"/>
              <a:t>West Virginia Cases vs. Average Winter Temperature</a:t>
            </a:r>
          </a:p>
        </p:txBody>
      </p:sp>
      <p:pic>
        <p:nvPicPr>
          <p:cNvPr id="4" name="Picture 3">
            <a:extLst>
              <a:ext uri="{FF2B5EF4-FFF2-40B4-BE49-F238E27FC236}">
                <a16:creationId xmlns:a16="http://schemas.microsoft.com/office/drawing/2014/main" id="{23CC9A7E-C968-D73F-B87C-6328F078BBEA}"/>
              </a:ext>
            </a:extLst>
          </p:cNvPr>
          <p:cNvPicPr>
            <a:picLocks noChangeAspect="1"/>
          </p:cNvPicPr>
          <p:nvPr/>
        </p:nvPicPr>
        <p:blipFill>
          <a:blip r:embed="rId3"/>
          <a:stretch>
            <a:fillRect/>
          </a:stretch>
        </p:blipFill>
        <p:spPr>
          <a:xfrm>
            <a:off x="1895112" y="1345899"/>
            <a:ext cx="8169348" cy="4922947"/>
          </a:xfrm>
          <a:prstGeom prst="rect">
            <a:avLst/>
          </a:prstGeom>
        </p:spPr>
      </p:pic>
    </p:spTree>
    <p:extLst>
      <p:ext uri="{BB962C8B-B14F-4D97-AF65-F5344CB8AC3E}">
        <p14:creationId xmlns:p14="http://schemas.microsoft.com/office/powerpoint/2010/main" val="6365703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A0280C-BFA8-A0C0-9B8A-4A2B2F7309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A55649-11C6-8A5C-B55B-53AADDDF3175}"/>
              </a:ext>
            </a:extLst>
          </p:cNvPr>
          <p:cNvSpPr>
            <a:spLocks noGrp="1"/>
          </p:cNvSpPr>
          <p:nvPr>
            <p:ph type="title"/>
          </p:nvPr>
        </p:nvSpPr>
        <p:spPr>
          <a:xfrm>
            <a:off x="1091761" y="210258"/>
            <a:ext cx="10558956" cy="719908"/>
          </a:xfrm>
        </p:spPr>
        <p:txBody>
          <a:bodyPr/>
          <a:lstStyle/>
          <a:p>
            <a:pPr algn="ctr"/>
            <a:br>
              <a:rPr lang="en-US" b="1" dirty="0"/>
            </a:br>
            <a:r>
              <a:rPr lang="en-US" b="1" dirty="0"/>
              <a:t>Incidence Rates 2023</a:t>
            </a:r>
            <a:endParaRPr lang="en-US" sz="4000" b="1" dirty="0"/>
          </a:p>
        </p:txBody>
      </p:sp>
      <p:pic>
        <p:nvPicPr>
          <p:cNvPr id="4" name="Picture 3">
            <a:extLst>
              <a:ext uri="{FF2B5EF4-FFF2-40B4-BE49-F238E27FC236}">
                <a16:creationId xmlns:a16="http://schemas.microsoft.com/office/drawing/2014/main" id="{48AE009E-6C6E-AC46-5D25-3D4E5C4417C8}"/>
              </a:ext>
            </a:extLst>
          </p:cNvPr>
          <p:cNvPicPr>
            <a:picLocks noChangeAspect="1"/>
          </p:cNvPicPr>
          <p:nvPr/>
        </p:nvPicPr>
        <p:blipFill>
          <a:blip r:embed="rId3"/>
          <a:stretch>
            <a:fillRect/>
          </a:stretch>
        </p:blipFill>
        <p:spPr>
          <a:xfrm>
            <a:off x="1523604" y="1299127"/>
            <a:ext cx="9144792" cy="4953429"/>
          </a:xfrm>
          <a:prstGeom prst="rect">
            <a:avLst/>
          </a:prstGeom>
        </p:spPr>
      </p:pic>
    </p:spTree>
    <p:extLst>
      <p:ext uri="{BB962C8B-B14F-4D97-AF65-F5344CB8AC3E}">
        <p14:creationId xmlns:p14="http://schemas.microsoft.com/office/powerpoint/2010/main" val="2027393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D7C1E-B64D-2632-9899-94E64CD0FA8A}"/>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6CCBC120-1A8B-1C72-AE04-7B61A3E41E39}"/>
              </a:ext>
            </a:extLst>
          </p:cNvPr>
          <p:cNvSpPr txBox="1">
            <a:spLocks/>
          </p:cNvSpPr>
          <p:nvPr/>
        </p:nvSpPr>
        <p:spPr>
          <a:xfrm>
            <a:off x="700308" y="105730"/>
            <a:ext cx="10558956" cy="719908"/>
          </a:xfrm>
          <a:prstGeom prst="rect">
            <a:avLst/>
          </a:prstGeom>
        </p:spPr>
        <p:txBody>
          <a:bodyPr vert="horz" lIns="0" tIns="0" rIns="0" bIns="0" rtlCol="0" anchor="b">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r>
              <a:rPr lang="en-US" b="1" dirty="0"/>
            </a:br>
            <a:r>
              <a:rPr lang="en-US" sz="3200" b="1" dirty="0"/>
              <a:t>Tennessee Case Counts</a:t>
            </a:r>
          </a:p>
        </p:txBody>
      </p:sp>
      <p:pic>
        <p:nvPicPr>
          <p:cNvPr id="6" name="Picture 5">
            <a:extLst>
              <a:ext uri="{FF2B5EF4-FFF2-40B4-BE49-F238E27FC236}">
                <a16:creationId xmlns:a16="http://schemas.microsoft.com/office/drawing/2014/main" id="{9D793C6F-4DA3-F7E2-F2AA-8C6E0EA7E7ED}"/>
              </a:ext>
            </a:extLst>
          </p:cNvPr>
          <p:cNvPicPr>
            <a:picLocks noChangeAspect="1"/>
          </p:cNvPicPr>
          <p:nvPr/>
        </p:nvPicPr>
        <p:blipFill>
          <a:blip r:embed="rId3"/>
          <a:stretch>
            <a:fillRect/>
          </a:stretch>
        </p:blipFill>
        <p:spPr>
          <a:xfrm>
            <a:off x="1664586" y="1231206"/>
            <a:ext cx="8862828" cy="4900085"/>
          </a:xfrm>
          <a:prstGeom prst="rect">
            <a:avLst/>
          </a:prstGeom>
        </p:spPr>
      </p:pic>
    </p:spTree>
    <p:extLst>
      <p:ext uri="{BB962C8B-B14F-4D97-AF65-F5344CB8AC3E}">
        <p14:creationId xmlns:p14="http://schemas.microsoft.com/office/powerpoint/2010/main" val="17418947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E9C03-D2C5-6707-3605-B184F16CBC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4854D9-D6BF-7FB9-B0EC-BE5454E48BF0}"/>
              </a:ext>
            </a:extLst>
          </p:cNvPr>
          <p:cNvSpPr>
            <a:spLocks noGrp="1"/>
          </p:cNvSpPr>
          <p:nvPr>
            <p:ph type="title"/>
          </p:nvPr>
        </p:nvSpPr>
        <p:spPr>
          <a:xfrm>
            <a:off x="1091761" y="210258"/>
            <a:ext cx="10558956" cy="719908"/>
          </a:xfrm>
        </p:spPr>
        <p:txBody>
          <a:bodyPr/>
          <a:lstStyle/>
          <a:p>
            <a:pPr algn="ctr"/>
            <a:br>
              <a:rPr lang="en-US" b="1" dirty="0"/>
            </a:br>
            <a:r>
              <a:rPr lang="en-US" b="1" dirty="0"/>
              <a:t>Tennessee Cases 2023</a:t>
            </a:r>
            <a:endParaRPr lang="en-US" sz="4000" b="1" dirty="0"/>
          </a:p>
        </p:txBody>
      </p:sp>
      <p:pic>
        <p:nvPicPr>
          <p:cNvPr id="5" name="Picture 4">
            <a:extLst>
              <a:ext uri="{FF2B5EF4-FFF2-40B4-BE49-F238E27FC236}">
                <a16:creationId xmlns:a16="http://schemas.microsoft.com/office/drawing/2014/main" id="{CA54B9DE-D4CE-BC36-A552-5F887D1ADD07}"/>
              </a:ext>
            </a:extLst>
          </p:cNvPr>
          <p:cNvPicPr>
            <a:picLocks noChangeAspect="1"/>
          </p:cNvPicPr>
          <p:nvPr/>
        </p:nvPicPr>
        <p:blipFill>
          <a:blip r:embed="rId3"/>
          <a:stretch>
            <a:fillRect/>
          </a:stretch>
        </p:blipFill>
        <p:spPr>
          <a:xfrm>
            <a:off x="889419" y="2286000"/>
            <a:ext cx="10413162" cy="3742434"/>
          </a:xfrm>
          <a:prstGeom prst="rect">
            <a:avLst/>
          </a:prstGeom>
        </p:spPr>
      </p:pic>
    </p:spTree>
    <p:extLst>
      <p:ext uri="{BB962C8B-B14F-4D97-AF65-F5344CB8AC3E}">
        <p14:creationId xmlns:p14="http://schemas.microsoft.com/office/powerpoint/2010/main" val="18069343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8CFE1-10C0-79F7-607C-9F24D1B285F3}"/>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5539C7BC-3A84-96BB-B9B0-3E053CB7DEB9}"/>
              </a:ext>
            </a:extLst>
          </p:cNvPr>
          <p:cNvSpPr txBox="1">
            <a:spLocks/>
          </p:cNvSpPr>
          <p:nvPr/>
        </p:nvSpPr>
        <p:spPr>
          <a:xfrm>
            <a:off x="684542" y="405274"/>
            <a:ext cx="10558956" cy="719908"/>
          </a:xfrm>
          <a:prstGeom prst="rect">
            <a:avLst/>
          </a:prstGeom>
        </p:spPr>
        <p:txBody>
          <a:bodyPr vert="horz" lIns="0" tIns="0" rIns="0" bIns="0" rtlCol="0" anchor="b">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r>
              <a:rPr lang="en-US" b="1" dirty="0"/>
            </a:br>
            <a:r>
              <a:rPr lang="en-US" sz="3200" b="1" dirty="0"/>
              <a:t>Tennessee County Incidence Rates 2023</a:t>
            </a:r>
          </a:p>
        </p:txBody>
      </p:sp>
      <p:pic>
        <p:nvPicPr>
          <p:cNvPr id="3" name="Picture 2">
            <a:extLst>
              <a:ext uri="{FF2B5EF4-FFF2-40B4-BE49-F238E27FC236}">
                <a16:creationId xmlns:a16="http://schemas.microsoft.com/office/drawing/2014/main" id="{4C0DBA53-2AD7-B432-2D53-6B8AB9EC7D4E}"/>
              </a:ext>
            </a:extLst>
          </p:cNvPr>
          <p:cNvPicPr>
            <a:picLocks noChangeAspect="1"/>
          </p:cNvPicPr>
          <p:nvPr/>
        </p:nvPicPr>
        <p:blipFill>
          <a:blip r:embed="rId3"/>
          <a:stretch>
            <a:fillRect/>
          </a:stretch>
        </p:blipFill>
        <p:spPr>
          <a:xfrm>
            <a:off x="1554407" y="2333487"/>
            <a:ext cx="9335433" cy="3096905"/>
          </a:xfrm>
          <a:prstGeom prst="rect">
            <a:avLst/>
          </a:prstGeom>
        </p:spPr>
      </p:pic>
    </p:spTree>
    <p:extLst>
      <p:ext uri="{BB962C8B-B14F-4D97-AF65-F5344CB8AC3E}">
        <p14:creationId xmlns:p14="http://schemas.microsoft.com/office/powerpoint/2010/main" val="35673695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8EA75F-6574-6087-06B4-1CBEF11C13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B56E5D-21B9-8A4B-6565-A0B05582E3CE}"/>
              </a:ext>
            </a:extLst>
          </p:cNvPr>
          <p:cNvSpPr>
            <a:spLocks noGrp="1"/>
          </p:cNvSpPr>
          <p:nvPr>
            <p:ph type="title"/>
          </p:nvPr>
        </p:nvSpPr>
        <p:spPr>
          <a:xfrm>
            <a:off x="-1099646" y="206339"/>
            <a:ext cx="10558956" cy="719908"/>
          </a:xfrm>
        </p:spPr>
        <p:txBody>
          <a:bodyPr/>
          <a:lstStyle/>
          <a:p>
            <a:pPr algn="ctr"/>
            <a:br>
              <a:rPr lang="en-US" b="1" dirty="0"/>
            </a:br>
            <a:r>
              <a:rPr lang="en-US" b="1" dirty="0"/>
              <a:t>Davidson County Case Counts</a:t>
            </a:r>
            <a:endParaRPr lang="en-US" sz="4000" b="1" dirty="0"/>
          </a:p>
        </p:txBody>
      </p:sp>
      <p:pic>
        <p:nvPicPr>
          <p:cNvPr id="4" name="Picture 3">
            <a:extLst>
              <a:ext uri="{FF2B5EF4-FFF2-40B4-BE49-F238E27FC236}">
                <a16:creationId xmlns:a16="http://schemas.microsoft.com/office/drawing/2014/main" id="{7750D738-0F4D-3866-5446-CF0FF088BFE1}"/>
              </a:ext>
            </a:extLst>
          </p:cNvPr>
          <p:cNvPicPr>
            <a:picLocks noChangeAspect="1"/>
          </p:cNvPicPr>
          <p:nvPr/>
        </p:nvPicPr>
        <p:blipFill>
          <a:blip r:embed="rId3"/>
          <a:stretch>
            <a:fillRect/>
          </a:stretch>
        </p:blipFill>
        <p:spPr>
          <a:xfrm>
            <a:off x="1851675" y="1323036"/>
            <a:ext cx="8740897" cy="4968671"/>
          </a:xfrm>
          <a:prstGeom prst="rect">
            <a:avLst/>
          </a:prstGeom>
        </p:spPr>
      </p:pic>
    </p:spTree>
    <p:extLst>
      <p:ext uri="{BB962C8B-B14F-4D97-AF65-F5344CB8AC3E}">
        <p14:creationId xmlns:p14="http://schemas.microsoft.com/office/powerpoint/2010/main" val="28750960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120E3-27DC-D4BD-A265-408DF61FF7B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1BE74D8-C1B4-581A-E0F8-06D8AE519CCF}"/>
              </a:ext>
            </a:extLst>
          </p:cNvPr>
          <p:cNvSpPr>
            <a:spLocks noGrp="1"/>
          </p:cNvSpPr>
          <p:nvPr>
            <p:ph type="title"/>
          </p:nvPr>
        </p:nvSpPr>
        <p:spPr>
          <a:xfrm>
            <a:off x="287721" y="464455"/>
            <a:ext cx="10149051" cy="1403131"/>
          </a:xfrm>
        </p:spPr>
        <p:txBody>
          <a:bodyPr/>
          <a:lstStyle/>
          <a:p>
            <a:r>
              <a:rPr lang="en-US" sz="4400" b="1" dirty="0"/>
              <a:t>Opportunities for Further Analysis</a:t>
            </a:r>
            <a:br>
              <a:rPr lang="en-US" b="1" dirty="0"/>
            </a:br>
            <a:endParaRPr lang="en-US" b="1" dirty="0"/>
          </a:p>
        </p:txBody>
      </p:sp>
      <p:sp>
        <p:nvSpPr>
          <p:cNvPr id="3" name="Content Placeholder 2">
            <a:extLst>
              <a:ext uri="{FF2B5EF4-FFF2-40B4-BE49-F238E27FC236}">
                <a16:creationId xmlns:a16="http://schemas.microsoft.com/office/drawing/2014/main" id="{023A8D29-D617-00FC-51F6-9E59202EA0E4}"/>
              </a:ext>
            </a:extLst>
          </p:cNvPr>
          <p:cNvSpPr>
            <a:spLocks noGrp="1"/>
          </p:cNvSpPr>
          <p:nvPr>
            <p:ph sz="half" idx="11"/>
          </p:nvPr>
        </p:nvSpPr>
        <p:spPr>
          <a:xfrm>
            <a:off x="704655" y="2224783"/>
            <a:ext cx="10486083" cy="3467196"/>
          </a:xfrm>
        </p:spPr>
        <p:txBody>
          <a:bodyPr>
            <a:noAutofit/>
          </a:bodyPr>
          <a:lstStyle/>
          <a:p>
            <a:r>
              <a:rPr lang="en-US" sz="3200" b="1" dirty="0">
                <a:solidFill>
                  <a:schemeClr val="tx2"/>
                </a:solidFill>
              </a:rPr>
              <a:t>Climate factors</a:t>
            </a:r>
          </a:p>
          <a:p>
            <a:r>
              <a:rPr lang="en-US" sz="3200" b="1" dirty="0">
                <a:solidFill>
                  <a:schemeClr val="tx2"/>
                </a:solidFill>
              </a:rPr>
              <a:t>Deer tick distribution</a:t>
            </a:r>
          </a:p>
          <a:p>
            <a:r>
              <a:rPr lang="en-US" sz="3200" b="1" dirty="0">
                <a:solidFill>
                  <a:schemeClr val="tx2"/>
                </a:solidFill>
              </a:rPr>
              <a:t>Behaviors and migration of host animals</a:t>
            </a:r>
          </a:p>
          <a:p>
            <a:r>
              <a:rPr lang="en-US" sz="3200" b="1" dirty="0">
                <a:solidFill>
                  <a:schemeClr val="tx2"/>
                </a:solidFill>
              </a:rPr>
              <a:t>Reporting </a:t>
            </a:r>
          </a:p>
          <a:p>
            <a:r>
              <a:rPr lang="en-US" sz="3200" b="1" dirty="0">
                <a:solidFill>
                  <a:schemeClr val="tx2"/>
                </a:solidFill>
              </a:rPr>
              <a:t>Deforestation</a:t>
            </a:r>
          </a:p>
          <a:p>
            <a:r>
              <a:rPr lang="en-US" sz="3200" b="1" dirty="0">
                <a:solidFill>
                  <a:schemeClr val="tx2"/>
                </a:solidFill>
              </a:rPr>
              <a:t>Urban development</a:t>
            </a:r>
          </a:p>
          <a:p>
            <a:r>
              <a:rPr lang="en-US" sz="3200" b="1" dirty="0">
                <a:solidFill>
                  <a:schemeClr val="tx2"/>
                </a:solidFill>
              </a:rPr>
              <a:t>Human behavior</a:t>
            </a:r>
          </a:p>
        </p:txBody>
      </p:sp>
    </p:spTree>
    <p:extLst>
      <p:ext uri="{BB962C8B-B14F-4D97-AF65-F5344CB8AC3E}">
        <p14:creationId xmlns:p14="http://schemas.microsoft.com/office/powerpoint/2010/main" val="1479631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42000"/>
                <a:hueMod val="42000"/>
                <a:satMod val="124000"/>
                <a:lumMod val="62000"/>
              </a:schemeClr>
              <a:schemeClr val="bg2">
                <a:tint val="96000"/>
                <a:satMod val="130000"/>
              </a:schemeClr>
            </a:duotone>
          </a:blip>
          <a:stretch/>
        </a:blipFill>
        <a:effectLst/>
      </p:bgPr>
    </p:bg>
    <p:spTree>
      <p:nvGrpSpPr>
        <p:cNvPr id="1" name="">
          <a:extLst>
            <a:ext uri="{FF2B5EF4-FFF2-40B4-BE49-F238E27FC236}">
              <a16:creationId xmlns:a16="http://schemas.microsoft.com/office/drawing/2014/main" id="{CFB81A5B-36F2-636A-D867-B0E243125F73}"/>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8F8497F7-2737-CB3A-2D9F-98F7D0B01B7B}"/>
              </a:ext>
            </a:extLst>
          </p:cNvPr>
          <p:cNvSpPr>
            <a:spLocks noGrp="1"/>
          </p:cNvSpPr>
          <p:nvPr>
            <p:ph type="ctrTitle"/>
          </p:nvPr>
        </p:nvSpPr>
        <p:spPr>
          <a:xfrm>
            <a:off x="543786" y="740979"/>
            <a:ext cx="8825658" cy="1214374"/>
          </a:xfrm>
        </p:spPr>
        <p:txBody>
          <a:bodyPr vert="horz" lIns="91440" tIns="45720" rIns="91440" bIns="45720" rtlCol="0">
            <a:normAutofit/>
          </a:bodyPr>
          <a:lstStyle/>
          <a:p>
            <a:r>
              <a:rPr lang="en-US" b="1" dirty="0"/>
              <a:t>Check for ticks!</a:t>
            </a:r>
            <a:endParaRPr lang="en-US" sz="4000" dirty="0"/>
          </a:p>
        </p:txBody>
      </p:sp>
      <p:sp>
        <p:nvSpPr>
          <p:cNvPr id="39" name="Rectangle 38">
            <a:extLst>
              <a:ext uri="{FF2B5EF4-FFF2-40B4-BE49-F238E27FC236}">
                <a16:creationId xmlns:a16="http://schemas.microsoft.com/office/drawing/2014/main" id="{4A3A5F17-EE74-2E98-54EF-94508CCB3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Content Placeholder 2">
            <a:extLst>
              <a:ext uri="{FF2B5EF4-FFF2-40B4-BE49-F238E27FC236}">
                <a16:creationId xmlns:a16="http://schemas.microsoft.com/office/drawing/2014/main" id="{D9ED7B80-2608-D62E-3A6D-25F0FF577126}"/>
              </a:ext>
            </a:extLst>
          </p:cNvPr>
          <p:cNvSpPr txBox="1">
            <a:spLocks/>
          </p:cNvSpPr>
          <p:nvPr/>
        </p:nvSpPr>
        <p:spPr>
          <a:xfrm>
            <a:off x="637529" y="2522483"/>
            <a:ext cx="10486083" cy="2060732"/>
          </a:xfrm>
          <a:prstGeom prst="rect">
            <a:avLst/>
          </a:prstGeom>
        </p:spPr>
        <p:txBody>
          <a:bodyPr vert="horz" lIns="91440" tIns="45720" rIns="91440" bIns="45720" rtlCol="0" anchor="b">
            <a:noAutofit/>
          </a:bodyPr>
          <a:lstStyle>
            <a:defPPr>
              <a:defRPr lang="en-US"/>
            </a:defPPr>
            <a:lvl1pPr marL="0" algn="l" defTabSz="457200" rtl="0" eaLnBrk="1" latinLnBrk="0" hangingPunct="1">
              <a:defRPr sz="1100" b="0" i="0" kern="1200">
                <a:solidFill>
                  <a:schemeClr val="tx1">
                    <a:tint val="75000"/>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sz="3200" b="1" dirty="0">
                <a:solidFill>
                  <a:schemeClr val="tx2"/>
                </a:solidFill>
                <a:latin typeface="+mj-lt"/>
                <a:ea typeface="+mj-ea"/>
                <a:cs typeface="+mj-cs"/>
              </a:rPr>
              <a:t>Be aware of where ticks live</a:t>
            </a:r>
          </a:p>
          <a:p>
            <a:pPr marL="457200" indent="-457200">
              <a:buFont typeface="Arial" panose="020B0604020202020204" pitchFamily="34" charset="0"/>
              <a:buChar char="•"/>
            </a:pPr>
            <a:r>
              <a:rPr lang="en-US" sz="3200" b="1" dirty="0">
                <a:solidFill>
                  <a:schemeClr val="tx2"/>
                </a:solidFill>
                <a:latin typeface="+mj-lt"/>
                <a:ea typeface="+mj-ea"/>
                <a:cs typeface="+mj-cs"/>
              </a:rPr>
              <a:t>Wear long sleeves and long pants </a:t>
            </a:r>
          </a:p>
          <a:p>
            <a:pPr marL="457200" indent="-457200">
              <a:buFont typeface="Arial" panose="020B0604020202020204" pitchFamily="34" charset="0"/>
              <a:buChar char="•"/>
            </a:pPr>
            <a:r>
              <a:rPr lang="en-US" sz="3200" b="1" dirty="0">
                <a:solidFill>
                  <a:schemeClr val="tx2"/>
                </a:solidFill>
                <a:latin typeface="+mj-lt"/>
                <a:ea typeface="+mj-ea"/>
                <a:cs typeface="+mj-cs"/>
              </a:rPr>
              <a:t>Wear insect repellent</a:t>
            </a:r>
          </a:p>
          <a:p>
            <a:pPr marL="457200" indent="-457200">
              <a:buFont typeface="Arial" panose="020B0604020202020204" pitchFamily="34" charset="0"/>
              <a:buChar char="•"/>
            </a:pPr>
            <a:r>
              <a:rPr lang="en-US" sz="3200" b="1" dirty="0">
                <a:solidFill>
                  <a:schemeClr val="tx2"/>
                </a:solidFill>
                <a:latin typeface="+mj-lt"/>
                <a:ea typeface="+mj-ea"/>
                <a:cs typeface="+mj-cs"/>
              </a:rPr>
              <a:t>Check yourself after being outside</a:t>
            </a:r>
          </a:p>
        </p:txBody>
      </p:sp>
    </p:spTree>
    <p:extLst>
      <p:ext uri="{BB962C8B-B14F-4D97-AF65-F5344CB8AC3E}">
        <p14:creationId xmlns:p14="http://schemas.microsoft.com/office/powerpoint/2010/main" val="2432212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42000"/>
                <a:hueMod val="42000"/>
                <a:satMod val="124000"/>
                <a:lumMod val="62000"/>
              </a:schemeClr>
              <a:schemeClr val="bg2">
                <a:tint val="96000"/>
                <a:satMod val="130000"/>
              </a:schemeClr>
            </a:duotone>
          </a:blip>
          <a:stretch/>
        </a:blipFill>
        <a:effectLst/>
      </p:bgPr>
    </p:bg>
    <p:spTree>
      <p:nvGrpSpPr>
        <p:cNvPr id="1" name=""/>
        <p:cNvGrpSpPr/>
        <p:nvPr/>
      </p:nvGrpSpPr>
      <p:grpSpPr>
        <a:xfrm>
          <a:off x="0" y="0"/>
          <a:ext cx="0" cy="0"/>
          <a:chOff x="0" y="0"/>
          <a:chExt cx="0" cy="0"/>
        </a:xfrm>
      </p:grpSpPr>
      <p:pic>
        <p:nvPicPr>
          <p:cNvPr id="105" name="Picture 104">
            <a:extLst>
              <a:ext uri="{FF2B5EF4-FFF2-40B4-BE49-F238E27FC236}">
                <a16:creationId xmlns:a16="http://schemas.microsoft.com/office/drawing/2014/main" id="{C715DC6F-052E-4EDE-A74B-047632EA1E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7" name="Picture 106">
            <a:extLst>
              <a:ext uri="{FF2B5EF4-FFF2-40B4-BE49-F238E27FC236}">
                <a16:creationId xmlns:a16="http://schemas.microsoft.com/office/drawing/2014/main" id="{515B249B-C1B9-4C06-93BC-5B0FE82FC8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09" name="Oval 108">
            <a:extLst>
              <a:ext uri="{FF2B5EF4-FFF2-40B4-BE49-F238E27FC236}">
                <a16:creationId xmlns:a16="http://schemas.microsoft.com/office/drawing/2014/main" id="{5F27C211-3B72-4D83-B617-D63B404AD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11" name="Picture 110">
            <a:extLst>
              <a:ext uri="{FF2B5EF4-FFF2-40B4-BE49-F238E27FC236}">
                <a16:creationId xmlns:a16="http://schemas.microsoft.com/office/drawing/2014/main" id="{063669BB-B593-41AA-88AF-DF4F5E26B3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13" name="Picture 112">
            <a:extLst>
              <a:ext uri="{FF2B5EF4-FFF2-40B4-BE49-F238E27FC236}">
                <a16:creationId xmlns:a16="http://schemas.microsoft.com/office/drawing/2014/main" id="{2A95CA20-A5B7-4232-9498-E1325736C58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15" name="Rectangle 114">
            <a:extLst>
              <a:ext uri="{FF2B5EF4-FFF2-40B4-BE49-F238E27FC236}">
                <a16:creationId xmlns:a16="http://schemas.microsoft.com/office/drawing/2014/main" id="{8B24F55B-6511-4781-950F-F000AB52E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8E966EE-4FBD-534E-AAED-6C54465EF91C}"/>
              </a:ext>
            </a:extLst>
          </p:cNvPr>
          <p:cNvSpPr>
            <a:spLocks noGrp="1"/>
          </p:cNvSpPr>
          <p:nvPr>
            <p:ph type="title"/>
          </p:nvPr>
        </p:nvSpPr>
        <p:spPr>
          <a:xfrm>
            <a:off x="646110" y="954125"/>
            <a:ext cx="9404723" cy="1069486"/>
          </a:xfrm>
        </p:spPr>
        <p:txBody>
          <a:bodyPr vert="horz" lIns="91440" tIns="45720" rIns="91440" bIns="45720" rtlCol="0" anchor="t">
            <a:normAutofit/>
          </a:bodyPr>
          <a:lstStyle/>
          <a:p>
            <a:r>
              <a:rPr lang="en-US" b="1" dirty="0"/>
              <a:t>Questions to Explore</a:t>
            </a:r>
          </a:p>
        </p:txBody>
      </p:sp>
      <p:graphicFrame>
        <p:nvGraphicFramePr>
          <p:cNvPr id="75" name="Content Placeholder 2">
            <a:extLst>
              <a:ext uri="{FF2B5EF4-FFF2-40B4-BE49-F238E27FC236}">
                <a16:creationId xmlns:a16="http://schemas.microsoft.com/office/drawing/2014/main" id="{1E3C8CDD-E2AE-E203-483C-378B35C78B69}"/>
              </a:ext>
            </a:extLst>
          </p:cNvPr>
          <p:cNvGraphicFramePr>
            <a:graphicFrameLocks noGrp="1"/>
          </p:cNvGraphicFramePr>
          <p:nvPr>
            <p:ph sz="half" idx="1"/>
            <p:extLst>
              <p:ext uri="{D42A27DB-BD31-4B8C-83A1-F6EECF244321}">
                <p14:modId xmlns:p14="http://schemas.microsoft.com/office/powerpoint/2010/main" val="2934703163"/>
              </p:ext>
            </p:extLst>
          </p:nvPr>
        </p:nvGraphicFramePr>
        <p:xfrm>
          <a:off x="646110" y="2140084"/>
          <a:ext cx="9791701" cy="426519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017832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49BF9-BE3A-8444-BD4C-97AF8ABBD74E}"/>
              </a:ext>
            </a:extLst>
          </p:cNvPr>
          <p:cNvSpPr>
            <a:spLocks noGrp="1"/>
          </p:cNvSpPr>
          <p:nvPr>
            <p:ph type="title"/>
          </p:nvPr>
        </p:nvSpPr>
        <p:spPr/>
        <p:txBody>
          <a:bodyPr/>
          <a:lstStyle/>
          <a:p>
            <a:r>
              <a:rPr lang="en-US" b="1" dirty="0"/>
              <a:t>Data Sources</a:t>
            </a:r>
          </a:p>
        </p:txBody>
      </p:sp>
      <p:sp>
        <p:nvSpPr>
          <p:cNvPr id="14" name="Text Placeholder 5">
            <a:extLst>
              <a:ext uri="{FF2B5EF4-FFF2-40B4-BE49-F238E27FC236}">
                <a16:creationId xmlns:a16="http://schemas.microsoft.com/office/drawing/2014/main" id="{BFB18B20-22EA-4AFA-7A69-BD00A8A53E29}"/>
              </a:ext>
            </a:extLst>
          </p:cNvPr>
          <p:cNvSpPr txBox="1">
            <a:spLocks/>
          </p:cNvSpPr>
          <p:nvPr/>
        </p:nvSpPr>
        <p:spPr>
          <a:xfrm>
            <a:off x="752430" y="2270234"/>
            <a:ext cx="3173184" cy="1403132"/>
          </a:xfrm>
          <a:prstGeom prst="roundRect">
            <a:avLst/>
          </a:prstGeom>
          <a:ln w="57150">
            <a:solidFill>
              <a:schemeClr val="bg1"/>
            </a:solidFill>
          </a:ln>
        </p:spPr>
        <p:style>
          <a:lnRef idx="0">
            <a:scrgbClr r="0" g="0" b="0"/>
          </a:lnRef>
          <a:fillRef idx="1001">
            <a:schemeClr val="dk2"/>
          </a:fillRef>
          <a:effectRef idx="0">
            <a:scrgbClr r="0" g="0" b="0"/>
          </a:effectRef>
          <a:fontRef idx="major"/>
        </p:style>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lgn="ctr">
              <a:buNone/>
            </a:pPr>
            <a:r>
              <a:rPr lang="en-US" sz="2400" b="1" dirty="0">
                <a:solidFill>
                  <a:schemeClr val="tx2"/>
                </a:solidFill>
              </a:rPr>
              <a:t>Centers for Disease Control and Prevention (CDC) </a:t>
            </a:r>
          </a:p>
        </p:txBody>
      </p:sp>
      <p:sp>
        <p:nvSpPr>
          <p:cNvPr id="28" name="Text Placeholder 5">
            <a:extLst>
              <a:ext uri="{FF2B5EF4-FFF2-40B4-BE49-F238E27FC236}">
                <a16:creationId xmlns:a16="http://schemas.microsoft.com/office/drawing/2014/main" id="{0B5AC3D6-A042-E982-6D83-5402F4E2E528}"/>
              </a:ext>
            </a:extLst>
          </p:cNvPr>
          <p:cNvSpPr txBox="1">
            <a:spLocks/>
          </p:cNvSpPr>
          <p:nvPr/>
        </p:nvSpPr>
        <p:spPr>
          <a:xfrm>
            <a:off x="4463742" y="2284307"/>
            <a:ext cx="3406513" cy="1403132"/>
          </a:xfrm>
          <a:prstGeom prst="roundRect">
            <a:avLst/>
          </a:prstGeom>
          <a:ln w="57150">
            <a:solidFill>
              <a:schemeClr val="bg1"/>
            </a:solidFill>
          </a:ln>
        </p:spPr>
        <p:style>
          <a:lnRef idx="0">
            <a:scrgbClr r="0" g="0" b="0"/>
          </a:lnRef>
          <a:fillRef idx="1001">
            <a:schemeClr val="dk2"/>
          </a:fillRef>
          <a:effectRef idx="0">
            <a:scrgbClr r="0" g="0" b="0"/>
          </a:effectRef>
          <a:fontRef idx="major"/>
        </p:style>
        <p:txBody>
          <a:bodyPr/>
          <a:lstStyle>
            <a:defPPr>
              <a:defRPr lang="en-US"/>
            </a:defPPr>
            <a:lvl1pPr indent="0" algn="ctr">
              <a:spcBef>
                <a:spcPts val="1000"/>
              </a:spcBef>
              <a:spcAft>
                <a:spcPts val="0"/>
              </a:spcAft>
              <a:buClr>
                <a:schemeClr val="accent1"/>
              </a:buClr>
              <a:buSzPct val="80000"/>
              <a:buFont typeface="Wingdings 3" charset="2"/>
              <a:buNone/>
              <a:defRPr sz="2400" b="1" i="0">
                <a:solidFill>
                  <a:schemeClr val="tx2"/>
                </a:solidFill>
                <a:latin typeface="+mj-lt"/>
                <a:ea typeface="+mj-ea"/>
                <a:cs typeface="+mj-cs"/>
              </a:defRPr>
            </a:lvl1pPr>
            <a:lvl2pPr marL="742950" indent="-285750">
              <a:spcBef>
                <a:spcPts val="1000"/>
              </a:spcBef>
              <a:spcAft>
                <a:spcPts val="0"/>
              </a:spcAft>
              <a:buClr>
                <a:schemeClr val="accent1"/>
              </a:buClr>
              <a:buSzPct val="80000"/>
              <a:buFont typeface="Wingdings 3" charset="2"/>
              <a:buChar char=""/>
              <a:defRPr b="0" i="0">
                <a:latin typeface="+mj-lt"/>
                <a:ea typeface="+mj-ea"/>
                <a:cs typeface="+mj-cs"/>
              </a:defRPr>
            </a:lvl2pPr>
            <a:lvl3pPr marL="1143000" indent="-228600">
              <a:spcBef>
                <a:spcPts val="1000"/>
              </a:spcBef>
              <a:spcAft>
                <a:spcPts val="0"/>
              </a:spcAft>
              <a:buClr>
                <a:schemeClr val="accent1"/>
              </a:buClr>
              <a:buSzPct val="80000"/>
              <a:buFont typeface="Wingdings 3" charset="2"/>
              <a:buChar char=""/>
              <a:defRPr sz="1600" b="0" i="0">
                <a:latin typeface="+mj-lt"/>
                <a:ea typeface="+mj-ea"/>
                <a:cs typeface="+mj-cs"/>
              </a:defRPr>
            </a:lvl3pPr>
            <a:lvl4pPr marL="1600200" indent="-228600">
              <a:spcBef>
                <a:spcPts val="1000"/>
              </a:spcBef>
              <a:spcAft>
                <a:spcPts val="0"/>
              </a:spcAft>
              <a:buClr>
                <a:schemeClr val="accent1"/>
              </a:buClr>
              <a:buSzPct val="80000"/>
              <a:buFont typeface="Wingdings 3" charset="2"/>
              <a:buChar char=""/>
              <a:defRPr sz="1400" b="0" i="0">
                <a:latin typeface="+mj-lt"/>
                <a:ea typeface="+mj-ea"/>
                <a:cs typeface="+mj-cs"/>
              </a:defRPr>
            </a:lvl4pPr>
            <a:lvl5pPr marL="2057400" indent="-228600">
              <a:spcBef>
                <a:spcPts val="1000"/>
              </a:spcBef>
              <a:spcAft>
                <a:spcPts val="0"/>
              </a:spcAft>
              <a:buClr>
                <a:schemeClr val="accent1"/>
              </a:buClr>
              <a:buSzPct val="80000"/>
              <a:buFont typeface="Wingdings 3" charset="2"/>
              <a:buChar char=""/>
              <a:defRPr sz="1400" b="0" i="0">
                <a:latin typeface="+mj-lt"/>
                <a:ea typeface="+mj-ea"/>
                <a:cs typeface="+mj-cs"/>
              </a:defRPr>
            </a:lvl5pPr>
            <a:lvl6pPr marL="2514600" indent="-228600">
              <a:spcBef>
                <a:spcPts val="1000"/>
              </a:spcBef>
              <a:spcAft>
                <a:spcPts val="0"/>
              </a:spcAft>
              <a:buClr>
                <a:schemeClr val="accent1"/>
              </a:buClr>
              <a:buSzPct val="80000"/>
              <a:buFont typeface="Wingdings 3" charset="2"/>
              <a:buChar char=""/>
              <a:defRPr sz="1400" b="0" i="0">
                <a:latin typeface="+mj-lt"/>
                <a:ea typeface="+mj-ea"/>
                <a:cs typeface="+mj-cs"/>
              </a:defRPr>
            </a:lvl6pPr>
            <a:lvl7pPr marL="2971800" indent="-228600">
              <a:spcBef>
                <a:spcPts val="1000"/>
              </a:spcBef>
              <a:spcAft>
                <a:spcPts val="0"/>
              </a:spcAft>
              <a:buClr>
                <a:schemeClr val="accent1"/>
              </a:buClr>
              <a:buSzPct val="80000"/>
              <a:buFont typeface="Wingdings 3" charset="2"/>
              <a:buChar char=""/>
              <a:defRPr sz="1400" b="0" i="0">
                <a:latin typeface="+mj-lt"/>
                <a:ea typeface="+mj-ea"/>
                <a:cs typeface="+mj-cs"/>
              </a:defRPr>
            </a:lvl7pPr>
            <a:lvl8pPr marL="3429000" indent="-228600">
              <a:spcBef>
                <a:spcPts val="1000"/>
              </a:spcBef>
              <a:spcAft>
                <a:spcPts val="0"/>
              </a:spcAft>
              <a:buClr>
                <a:schemeClr val="accent1"/>
              </a:buClr>
              <a:buSzPct val="80000"/>
              <a:buFont typeface="Wingdings 3" charset="2"/>
              <a:buChar char=""/>
              <a:defRPr sz="1400" b="0" i="0">
                <a:latin typeface="+mj-lt"/>
                <a:ea typeface="+mj-ea"/>
                <a:cs typeface="+mj-cs"/>
              </a:defRPr>
            </a:lvl8pPr>
            <a:lvl9pPr marL="3886200" indent="-228600">
              <a:spcBef>
                <a:spcPts val="1000"/>
              </a:spcBef>
              <a:spcAft>
                <a:spcPts val="0"/>
              </a:spcAft>
              <a:buClr>
                <a:schemeClr val="accent1"/>
              </a:buClr>
              <a:buSzPct val="80000"/>
              <a:buFont typeface="Wingdings 3" charset="2"/>
              <a:buChar char=""/>
              <a:defRPr sz="1400" b="0" i="0">
                <a:latin typeface="+mj-lt"/>
                <a:ea typeface="+mj-ea"/>
                <a:cs typeface="+mj-cs"/>
              </a:defRPr>
            </a:lvl9pPr>
          </a:lstStyle>
          <a:p>
            <a:r>
              <a:rPr lang="en-US" dirty="0"/>
              <a:t>National Centers for Environmental Information</a:t>
            </a:r>
          </a:p>
        </p:txBody>
      </p:sp>
      <p:sp>
        <p:nvSpPr>
          <p:cNvPr id="29" name="Text Placeholder 5">
            <a:extLst>
              <a:ext uri="{FF2B5EF4-FFF2-40B4-BE49-F238E27FC236}">
                <a16:creationId xmlns:a16="http://schemas.microsoft.com/office/drawing/2014/main" id="{452D1C94-F578-18FB-7386-BB46CCA45756}"/>
              </a:ext>
            </a:extLst>
          </p:cNvPr>
          <p:cNvSpPr txBox="1">
            <a:spLocks/>
          </p:cNvSpPr>
          <p:nvPr/>
        </p:nvSpPr>
        <p:spPr>
          <a:xfrm>
            <a:off x="8175056" y="2284307"/>
            <a:ext cx="3173184" cy="1382266"/>
          </a:xfrm>
          <a:prstGeom prst="roundRect">
            <a:avLst/>
          </a:prstGeom>
          <a:ln w="57150">
            <a:solidFill>
              <a:schemeClr val="bg1"/>
            </a:solidFill>
          </a:ln>
        </p:spPr>
        <p:style>
          <a:lnRef idx="0">
            <a:scrgbClr r="0" g="0" b="0"/>
          </a:lnRef>
          <a:fillRef idx="1001">
            <a:schemeClr val="dk2"/>
          </a:fillRef>
          <a:effectRef idx="0">
            <a:scrgbClr r="0" g="0" b="0"/>
          </a:effectRef>
          <a:fontRef idx="major"/>
        </p:style>
        <p:txBody>
          <a:bodyPr/>
          <a:lstStyle>
            <a:defPPr>
              <a:defRPr lang="en-US"/>
            </a:defPPr>
            <a:lvl1pPr indent="0" algn="ctr">
              <a:spcBef>
                <a:spcPts val="1000"/>
              </a:spcBef>
              <a:spcAft>
                <a:spcPts val="0"/>
              </a:spcAft>
              <a:buClr>
                <a:schemeClr val="accent1"/>
              </a:buClr>
              <a:buSzPct val="80000"/>
              <a:buFont typeface="Wingdings 3" charset="2"/>
              <a:buNone/>
              <a:defRPr sz="2400" b="1" i="0">
                <a:solidFill>
                  <a:schemeClr val="tx2"/>
                </a:solidFill>
                <a:latin typeface="+mj-lt"/>
                <a:ea typeface="+mj-ea"/>
                <a:cs typeface="+mj-cs"/>
              </a:defRPr>
            </a:lvl1pPr>
            <a:lvl2pPr marL="742950" indent="-285750">
              <a:spcBef>
                <a:spcPts val="1000"/>
              </a:spcBef>
              <a:spcAft>
                <a:spcPts val="0"/>
              </a:spcAft>
              <a:buClr>
                <a:schemeClr val="accent1"/>
              </a:buClr>
              <a:buSzPct val="80000"/>
              <a:buFont typeface="Wingdings 3" charset="2"/>
              <a:buChar char=""/>
              <a:defRPr b="0" i="0">
                <a:latin typeface="+mj-lt"/>
                <a:ea typeface="+mj-ea"/>
                <a:cs typeface="+mj-cs"/>
              </a:defRPr>
            </a:lvl2pPr>
            <a:lvl3pPr marL="1143000" indent="-228600">
              <a:spcBef>
                <a:spcPts val="1000"/>
              </a:spcBef>
              <a:spcAft>
                <a:spcPts val="0"/>
              </a:spcAft>
              <a:buClr>
                <a:schemeClr val="accent1"/>
              </a:buClr>
              <a:buSzPct val="80000"/>
              <a:buFont typeface="Wingdings 3" charset="2"/>
              <a:buChar char=""/>
              <a:defRPr sz="1600" b="0" i="0">
                <a:latin typeface="+mj-lt"/>
                <a:ea typeface="+mj-ea"/>
                <a:cs typeface="+mj-cs"/>
              </a:defRPr>
            </a:lvl3pPr>
            <a:lvl4pPr marL="1600200" indent="-228600">
              <a:spcBef>
                <a:spcPts val="1000"/>
              </a:spcBef>
              <a:spcAft>
                <a:spcPts val="0"/>
              </a:spcAft>
              <a:buClr>
                <a:schemeClr val="accent1"/>
              </a:buClr>
              <a:buSzPct val="80000"/>
              <a:buFont typeface="Wingdings 3" charset="2"/>
              <a:buChar char=""/>
              <a:defRPr sz="1400" b="0" i="0">
                <a:latin typeface="+mj-lt"/>
                <a:ea typeface="+mj-ea"/>
                <a:cs typeface="+mj-cs"/>
              </a:defRPr>
            </a:lvl4pPr>
            <a:lvl5pPr marL="2057400" indent="-228600">
              <a:spcBef>
                <a:spcPts val="1000"/>
              </a:spcBef>
              <a:spcAft>
                <a:spcPts val="0"/>
              </a:spcAft>
              <a:buClr>
                <a:schemeClr val="accent1"/>
              </a:buClr>
              <a:buSzPct val="80000"/>
              <a:buFont typeface="Wingdings 3" charset="2"/>
              <a:buChar char=""/>
              <a:defRPr sz="1400" b="0" i="0">
                <a:latin typeface="+mj-lt"/>
                <a:ea typeface="+mj-ea"/>
                <a:cs typeface="+mj-cs"/>
              </a:defRPr>
            </a:lvl5pPr>
            <a:lvl6pPr marL="2514600" indent="-228600">
              <a:spcBef>
                <a:spcPts val="1000"/>
              </a:spcBef>
              <a:spcAft>
                <a:spcPts val="0"/>
              </a:spcAft>
              <a:buClr>
                <a:schemeClr val="accent1"/>
              </a:buClr>
              <a:buSzPct val="80000"/>
              <a:buFont typeface="Wingdings 3" charset="2"/>
              <a:buChar char=""/>
              <a:defRPr sz="1400" b="0" i="0">
                <a:latin typeface="+mj-lt"/>
                <a:ea typeface="+mj-ea"/>
                <a:cs typeface="+mj-cs"/>
              </a:defRPr>
            </a:lvl6pPr>
            <a:lvl7pPr marL="2971800" indent="-228600">
              <a:spcBef>
                <a:spcPts val="1000"/>
              </a:spcBef>
              <a:spcAft>
                <a:spcPts val="0"/>
              </a:spcAft>
              <a:buClr>
                <a:schemeClr val="accent1"/>
              </a:buClr>
              <a:buSzPct val="80000"/>
              <a:buFont typeface="Wingdings 3" charset="2"/>
              <a:buChar char=""/>
              <a:defRPr sz="1400" b="0" i="0">
                <a:latin typeface="+mj-lt"/>
                <a:ea typeface="+mj-ea"/>
                <a:cs typeface="+mj-cs"/>
              </a:defRPr>
            </a:lvl7pPr>
            <a:lvl8pPr marL="3429000" indent="-228600">
              <a:spcBef>
                <a:spcPts val="1000"/>
              </a:spcBef>
              <a:spcAft>
                <a:spcPts val="0"/>
              </a:spcAft>
              <a:buClr>
                <a:schemeClr val="accent1"/>
              </a:buClr>
              <a:buSzPct val="80000"/>
              <a:buFont typeface="Wingdings 3" charset="2"/>
              <a:buChar char=""/>
              <a:defRPr sz="1400" b="0" i="0">
                <a:latin typeface="+mj-lt"/>
                <a:ea typeface="+mj-ea"/>
                <a:cs typeface="+mj-cs"/>
              </a:defRPr>
            </a:lvl8pPr>
            <a:lvl9pPr marL="3886200" indent="-228600">
              <a:spcBef>
                <a:spcPts val="1000"/>
              </a:spcBef>
              <a:spcAft>
                <a:spcPts val="0"/>
              </a:spcAft>
              <a:buClr>
                <a:schemeClr val="accent1"/>
              </a:buClr>
              <a:buSzPct val="80000"/>
              <a:buFont typeface="Wingdings 3" charset="2"/>
              <a:buChar char=""/>
              <a:defRPr sz="1400" b="0" i="0">
                <a:latin typeface="+mj-lt"/>
                <a:ea typeface="+mj-ea"/>
                <a:cs typeface="+mj-cs"/>
              </a:defRPr>
            </a:lvl9pPr>
          </a:lstStyle>
          <a:p>
            <a:r>
              <a:rPr lang="en-US" dirty="0"/>
              <a:t>United States Census Bureau</a:t>
            </a:r>
          </a:p>
        </p:txBody>
      </p:sp>
      <p:sp>
        <p:nvSpPr>
          <p:cNvPr id="33" name="Text Placeholder 5">
            <a:extLst>
              <a:ext uri="{FF2B5EF4-FFF2-40B4-BE49-F238E27FC236}">
                <a16:creationId xmlns:a16="http://schemas.microsoft.com/office/drawing/2014/main" id="{0FE48BC3-7503-91E7-AAAD-C1EFC7AE34A0}"/>
              </a:ext>
            </a:extLst>
          </p:cNvPr>
          <p:cNvSpPr txBox="1">
            <a:spLocks/>
          </p:cNvSpPr>
          <p:nvPr/>
        </p:nvSpPr>
        <p:spPr>
          <a:xfrm>
            <a:off x="8219420" y="4064992"/>
            <a:ext cx="3406513" cy="2387983"/>
          </a:xfrm>
          <a:prstGeom prst="roundRect">
            <a:avLst/>
          </a:prstGeom>
          <a:ln w="57150">
            <a:solidFill>
              <a:schemeClr val="bg1"/>
            </a:solidFill>
          </a:ln>
        </p:spPr>
        <p:style>
          <a:lnRef idx="0">
            <a:scrgbClr r="0" g="0" b="0"/>
          </a:lnRef>
          <a:fillRef idx="1001">
            <a:schemeClr val="dk2"/>
          </a:fillRef>
          <a:effectRef idx="0">
            <a:scrgbClr r="0" g="0" b="0"/>
          </a:effectRef>
          <a:fontRef idx="major"/>
        </p:style>
        <p:txBody>
          <a:bodyPr/>
          <a:lstStyle>
            <a:defPPr>
              <a:defRPr lang="en-US"/>
            </a:defPPr>
            <a:lvl1pPr indent="0" algn="ctr">
              <a:spcBef>
                <a:spcPts val="1000"/>
              </a:spcBef>
              <a:spcAft>
                <a:spcPts val="0"/>
              </a:spcAft>
              <a:buClr>
                <a:schemeClr val="accent1"/>
              </a:buClr>
              <a:buSzPct val="80000"/>
              <a:buFont typeface="Wingdings 3" charset="2"/>
              <a:buNone/>
              <a:defRPr sz="2000" b="1" i="0">
                <a:solidFill>
                  <a:schemeClr val="tx2"/>
                </a:solidFill>
                <a:latin typeface="+mj-lt"/>
                <a:ea typeface="+mj-ea"/>
                <a:cs typeface="+mj-cs"/>
              </a:defRPr>
            </a:lvl1pPr>
            <a:lvl2pPr marL="742950" indent="-285750">
              <a:spcBef>
                <a:spcPts val="1000"/>
              </a:spcBef>
              <a:spcAft>
                <a:spcPts val="0"/>
              </a:spcAft>
              <a:buClr>
                <a:schemeClr val="accent1"/>
              </a:buClr>
              <a:buSzPct val="80000"/>
              <a:buFont typeface="Wingdings 3" charset="2"/>
              <a:buChar char=""/>
              <a:defRPr b="0" i="0">
                <a:latin typeface="+mj-lt"/>
                <a:ea typeface="+mj-ea"/>
                <a:cs typeface="+mj-cs"/>
              </a:defRPr>
            </a:lvl2pPr>
            <a:lvl3pPr marL="1143000" indent="-228600">
              <a:spcBef>
                <a:spcPts val="1000"/>
              </a:spcBef>
              <a:spcAft>
                <a:spcPts val="0"/>
              </a:spcAft>
              <a:buClr>
                <a:schemeClr val="accent1"/>
              </a:buClr>
              <a:buSzPct val="80000"/>
              <a:buFont typeface="Wingdings 3" charset="2"/>
              <a:buChar char=""/>
              <a:defRPr sz="1600" b="0" i="0">
                <a:latin typeface="+mj-lt"/>
                <a:ea typeface="+mj-ea"/>
                <a:cs typeface="+mj-cs"/>
              </a:defRPr>
            </a:lvl3pPr>
            <a:lvl4pPr marL="1600200" indent="-228600">
              <a:spcBef>
                <a:spcPts val="1000"/>
              </a:spcBef>
              <a:spcAft>
                <a:spcPts val="0"/>
              </a:spcAft>
              <a:buClr>
                <a:schemeClr val="accent1"/>
              </a:buClr>
              <a:buSzPct val="80000"/>
              <a:buFont typeface="Wingdings 3" charset="2"/>
              <a:buChar char=""/>
              <a:defRPr sz="1400" b="0" i="0">
                <a:latin typeface="+mj-lt"/>
                <a:ea typeface="+mj-ea"/>
                <a:cs typeface="+mj-cs"/>
              </a:defRPr>
            </a:lvl4pPr>
            <a:lvl5pPr marL="2057400" indent="-228600">
              <a:spcBef>
                <a:spcPts val="1000"/>
              </a:spcBef>
              <a:spcAft>
                <a:spcPts val="0"/>
              </a:spcAft>
              <a:buClr>
                <a:schemeClr val="accent1"/>
              </a:buClr>
              <a:buSzPct val="80000"/>
              <a:buFont typeface="Wingdings 3" charset="2"/>
              <a:buChar char=""/>
              <a:defRPr sz="1400" b="0" i="0">
                <a:latin typeface="+mj-lt"/>
                <a:ea typeface="+mj-ea"/>
                <a:cs typeface="+mj-cs"/>
              </a:defRPr>
            </a:lvl5pPr>
            <a:lvl6pPr marL="2514600" indent="-228600">
              <a:spcBef>
                <a:spcPts val="1000"/>
              </a:spcBef>
              <a:spcAft>
                <a:spcPts val="0"/>
              </a:spcAft>
              <a:buClr>
                <a:schemeClr val="accent1"/>
              </a:buClr>
              <a:buSzPct val="80000"/>
              <a:buFont typeface="Wingdings 3" charset="2"/>
              <a:buChar char=""/>
              <a:defRPr sz="1400" b="0" i="0">
                <a:latin typeface="+mj-lt"/>
                <a:ea typeface="+mj-ea"/>
                <a:cs typeface="+mj-cs"/>
              </a:defRPr>
            </a:lvl6pPr>
            <a:lvl7pPr marL="2971800" indent="-228600">
              <a:spcBef>
                <a:spcPts val="1000"/>
              </a:spcBef>
              <a:spcAft>
                <a:spcPts val="0"/>
              </a:spcAft>
              <a:buClr>
                <a:schemeClr val="accent1"/>
              </a:buClr>
              <a:buSzPct val="80000"/>
              <a:buFont typeface="Wingdings 3" charset="2"/>
              <a:buChar char=""/>
              <a:defRPr sz="1400" b="0" i="0">
                <a:latin typeface="+mj-lt"/>
                <a:ea typeface="+mj-ea"/>
                <a:cs typeface="+mj-cs"/>
              </a:defRPr>
            </a:lvl7pPr>
            <a:lvl8pPr marL="3429000" indent="-228600">
              <a:spcBef>
                <a:spcPts val="1000"/>
              </a:spcBef>
              <a:spcAft>
                <a:spcPts val="0"/>
              </a:spcAft>
              <a:buClr>
                <a:schemeClr val="accent1"/>
              </a:buClr>
              <a:buSzPct val="80000"/>
              <a:buFont typeface="Wingdings 3" charset="2"/>
              <a:buChar char=""/>
              <a:defRPr sz="1400" b="0" i="0">
                <a:latin typeface="+mj-lt"/>
                <a:ea typeface="+mj-ea"/>
                <a:cs typeface="+mj-cs"/>
              </a:defRPr>
            </a:lvl8pPr>
            <a:lvl9pPr marL="3886200" indent="-228600">
              <a:spcBef>
                <a:spcPts val="1000"/>
              </a:spcBef>
              <a:spcAft>
                <a:spcPts val="0"/>
              </a:spcAft>
              <a:buClr>
                <a:schemeClr val="accent1"/>
              </a:buClr>
              <a:buSzPct val="80000"/>
              <a:buFont typeface="Wingdings 3" charset="2"/>
              <a:buChar char=""/>
              <a:defRPr sz="1400" b="0" i="0">
                <a:latin typeface="+mj-lt"/>
                <a:ea typeface="+mj-ea"/>
                <a:cs typeface="+mj-cs"/>
              </a:defRPr>
            </a:lvl9pPr>
          </a:lstStyle>
          <a:p>
            <a:pPr marL="342900" indent="-342900" algn="l">
              <a:buFont typeface="Wingdings 3" charset="2"/>
              <a:buChar char=""/>
            </a:pPr>
            <a:r>
              <a:rPr lang="en-US" dirty="0"/>
              <a:t>US population by year </a:t>
            </a:r>
          </a:p>
          <a:p>
            <a:pPr marL="342900" indent="-342900" algn="l">
              <a:buFont typeface="Wingdings 3" charset="2"/>
              <a:buChar char=""/>
            </a:pPr>
            <a:r>
              <a:rPr lang="en-US" dirty="0"/>
              <a:t>State populations by year</a:t>
            </a:r>
          </a:p>
          <a:p>
            <a:pPr marL="342900" indent="-342900" algn="l">
              <a:buFont typeface="Wingdings 3" charset="2"/>
              <a:buChar char=""/>
            </a:pPr>
            <a:r>
              <a:rPr lang="en-US" dirty="0"/>
              <a:t>Tennessee County populations by year</a:t>
            </a:r>
          </a:p>
          <a:p>
            <a:endParaRPr lang="en-US" dirty="0"/>
          </a:p>
        </p:txBody>
      </p:sp>
      <p:sp>
        <p:nvSpPr>
          <p:cNvPr id="36" name="Text Placeholder 5">
            <a:extLst>
              <a:ext uri="{FF2B5EF4-FFF2-40B4-BE49-F238E27FC236}">
                <a16:creationId xmlns:a16="http://schemas.microsoft.com/office/drawing/2014/main" id="{3C6D25C8-4108-4CFE-B52E-469100D5F786}"/>
              </a:ext>
            </a:extLst>
          </p:cNvPr>
          <p:cNvSpPr txBox="1">
            <a:spLocks/>
          </p:cNvSpPr>
          <p:nvPr/>
        </p:nvSpPr>
        <p:spPr>
          <a:xfrm>
            <a:off x="635765" y="4064994"/>
            <a:ext cx="3406513" cy="2387983"/>
          </a:xfrm>
          <a:prstGeom prst="roundRect">
            <a:avLst/>
          </a:prstGeom>
          <a:ln w="57150">
            <a:solidFill>
              <a:schemeClr val="bg1"/>
            </a:solidFill>
          </a:ln>
        </p:spPr>
        <p:style>
          <a:lnRef idx="0">
            <a:scrgbClr r="0" g="0" b="0"/>
          </a:lnRef>
          <a:fillRef idx="1001">
            <a:schemeClr val="dk2"/>
          </a:fillRef>
          <a:effectRef idx="0">
            <a:scrgbClr r="0" g="0" b="0"/>
          </a:effectRef>
          <a:fontRef idx="major"/>
        </p:style>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b="1" dirty="0">
                <a:solidFill>
                  <a:schemeClr val="tx2"/>
                </a:solidFill>
              </a:rPr>
              <a:t>Case counts by month and year</a:t>
            </a:r>
          </a:p>
          <a:p>
            <a:r>
              <a:rPr lang="en-US" b="1" dirty="0">
                <a:solidFill>
                  <a:schemeClr val="tx2"/>
                </a:solidFill>
              </a:rPr>
              <a:t>Case counts by state</a:t>
            </a:r>
          </a:p>
          <a:p>
            <a:r>
              <a:rPr lang="en-US" b="1" dirty="0">
                <a:solidFill>
                  <a:schemeClr val="tx2"/>
                </a:solidFill>
              </a:rPr>
              <a:t>Case counts by county</a:t>
            </a:r>
          </a:p>
          <a:p>
            <a:pPr marL="0" indent="0" algn="ctr">
              <a:buNone/>
            </a:pPr>
            <a:endParaRPr lang="en-US" b="1" dirty="0">
              <a:solidFill>
                <a:schemeClr val="tx2"/>
              </a:solidFill>
            </a:endParaRPr>
          </a:p>
        </p:txBody>
      </p:sp>
      <p:sp>
        <p:nvSpPr>
          <p:cNvPr id="37" name="Text Placeholder 5">
            <a:extLst>
              <a:ext uri="{FF2B5EF4-FFF2-40B4-BE49-F238E27FC236}">
                <a16:creationId xmlns:a16="http://schemas.microsoft.com/office/drawing/2014/main" id="{89E56CD3-27B9-61B9-C905-7C2CB10EEE31}"/>
              </a:ext>
            </a:extLst>
          </p:cNvPr>
          <p:cNvSpPr txBox="1">
            <a:spLocks/>
          </p:cNvSpPr>
          <p:nvPr/>
        </p:nvSpPr>
        <p:spPr>
          <a:xfrm>
            <a:off x="4463742" y="4064993"/>
            <a:ext cx="3406513" cy="2387983"/>
          </a:xfrm>
          <a:prstGeom prst="roundRect">
            <a:avLst/>
          </a:prstGeom>
          <a:ln w="57150">
            <a:solidFill>
              <a:schemeClr val="bg1"/>
            </a:solidFill>
          </a:ln>
        </p:spPr>
        <p:style>
          <a:lnRef idx="0">
            <a:scrgbClr r="0" g="0" b="0"/>
          </a:lnRef>
          <a:fillRef idx="1001">
            <a:schemeClr val="dk2"/>
          </a:fillRef>
          <a:effectRef idx="0">
            <a:scrgbClr r="0" g="0" b="0"/>
          </a:effectRef>
          <a:fontRef idx="major"/>
        </p:style>
        <p:txBody>
          <a:bodyPr/>
          <a:lstStyle>
            <a:defPPr>
              <a:defRPr lang="en-US"/>
            </a:defPPr>
            <a:lvl1pPr indent="0" algn="ctr">
              <a:spcBef>
                <a:spcPts val="1000"/>
              </a:spcBef>
              <a:spcAft>
                <a:spcPts val="0"/>
              </a:spcAft>
              <a:buClr>
                <a:schemeClr val="accent1"/>
              </a:buClr>
              <a:buSzPct val="80000"/>
              <a:buFont typeface="Wingdings 3" charset="2"/>
              <a:buNone/>
              <a:defRPr sz="2000" b="1" i="0">
                <a:solidFill>
                  <a:schemeClr val="tx2"/>
                </a:solidFill>
                <a:latin typeface="+mj-lt"/>
                <a:ea typeface="+mj-ea"/>
                <a:cs typeface="+mj-cs"/>
              </a:defRPr>
            </a:lvl1pPr>
            <a:lvl2pPr marL="742950" indent="-285750">
              <a:spcBef>
                <a:spcPts val="1000"/>
              </a:spcBef>
              <a:spcAft>
                <a:spcPts val="0"/>
              </a:spcAft>
              <a:buClr>
                <a:schemeClr val="accent1"/>
              </a:buClr>
              <a:buSzPct val="80000"/>
              <a:buFont typeface="Wingdings 3" charset="2"/>
              <a:buChar char=""/>
              <a:defRPr b="0" i="0">
                <a:latin typeface="+mj-lt"/>
                <a:ea typeface="+mj-ea"/>
                <a:cs typeface="+mj-cs"/>
              </a:defRPr>
            </a:lvl2pPr>
            <a:lvl3pPr marL="1143000" indent="-228600">
              <a:spcBef>
                <a:spcPts val="1000"/>
              </a:spcBef>
              <a:spcAft>
                <a:spcPts val="0"/>
              </a:spcAft>
              <a:buClr>
                <a:schemeClr val="accent1"/>
              </a:buClr>
              <a:buSzPct val="80000"/>
              <a:buFont typeface="Wingdings 3" charset="2"/>
              <a:buChar char=""/>
              <a:defRPr sz="1600" b="0" i="0">
                <a:latin typeface="+mj-lt"/>
                <a:ea typeface="+mj-ea"/>
                <a:cs typeface="+mj-cs"/>
              </a:defRPr>
            </a:lvl3pPr>
            <a:lvl4pPr marL="1600200" indent="-228600">
              <a:spcBef>
                <a:spcPts val="1000"/>
              </a:spcBef>
              <a:spcAft>
                <a:spcPts val="0"/>
              </a:spcAft>
              <a:buClr>
                <a:schemeClr val="accent1"/>
              </a:buClr>
              <a:buSzPct val="80000"/>
              <a:buFont typeface="Wingdings 3" charset="2"/>
              <a:buChar char=""/>
              <a:defRPr sz="1400" b="0" i="0">
                <a:latin typeface="+mj-lt"/>
                <a:ea typeface="+mj-ea"/>
                <a:cs typeface="+mj-cs"/>
              </a:defRPr>
            </a:lvl4pPr>
            <a:lvl5pPr marL="2057400" indent="-228600">
              <a:spcBef>
                <a:spcPts val="1000"/>
              </a:spcBef>
              <a:spcAft>
                <a:spcPts val="0"/>
              </a:spcAft>
              <a:buClr>
                <a:schemeClr val="accent1"/>
              </a:buClr>
              <a:buSzPct val="80000"/>
              <a:buFont typeface="Wingdings 3" charset="2"/>
              <a:buChar char=""/>
              <a:defRPr sz="1400" b="0" i="0">
                <a:latin typeface="+mj-lt"/>
                <a:ea typeface="+mj-ea"/>
                <a:cs typeface="+mj-cs"/>
              </a:defRPr>
            </a:lvl5pPr>
            <a:lvl6pPr marL="2514600" indent="-228600">
              <a:spcBef>
                <a:spcPts val="1000"/>
              </a:spcBef>
              <a:spcAft>
                <a:spcPts val="0"/>
              </a:spcAft>
              <a:buClr>
                <a:schemeClr val="accent1"/>
              </a:buClr>
              <a:buSzPct val="80000"/>
              <a:buFont typeface="Wingdings 3" charset="2"/>
              <a:buChar char=""/>
              <a:defRPr sz="1400" b="0" i="0">
                <a:latin typeface="+mj-lt"/>
                <a:ea typeface="+mj-ea"/>
                <a:cs typeface="+mj-cs"/>
              </a:defRPr>
            </a:lvl6pPr>
            <a:lvl7pPr marL="2971800" indent="-228600">
              <a:spcBef>
                <a:spcPts val="1000"/>
              </a:spcBef>
              <a:spcAft>
                <a:spcPts val="0"/>
              </a:spcAft>
              <a:buClr>
                <a:schemeClr val="accent1"/>
              </a:buClr>
              <a:buSzPct val="80000"/>
              <a:buFont typeface="Wingdings 3" charset="2"/>
              <a:buChar char=""/>
              <a:defRPr sz="1400" b="0" i="0">
                <a:latin typeface="+mj-lt"/>
                <a:ea typeface="+mj-ea"/>
                <a:cs typeface="+mj-cs"/>
              </a:defRPr>
            </a:lvl7pPr>
            <a:lvl8pPr marL="3429000" indent="-228600">
              <a:spcBef>
                <a:spcPts val="1000"/>
              </a:spcBef>
              <a:spcAft>
                <a:spcPts val="0"/>
              </a:spcAft>
              <a:buClr>
                <a:schemeClr val="accent1"/>
              </a:buClr>
              <a:buSzPct val="80000"/>
              <a:buFont typeface="Wingdings 3" charset="2"/>
              <a:buChar char=""/>
              <a:defRPr sz="1400" b="0" i="0">
                <a:latin typeface="+mj-lt"/>
                <a:ea typeface="+mj-ea"/>
                <a:cs typeface="+mj-cs"/>
              </a:defRPr>
            </a:lvl8pPr>
            <a:lvl9pPr marL="3886200" indent="-228600">
              <a:spcBef>
                <a:spcPts val="1000"/>
              </a:spcBef>
              <a:spcAft>
                <a:spcPts val="0"/>
              </a:spcAft>
              <a:buClr>
                <a:schemeClr val="accent1"/>
              </a:buClr>
              <a:buSzPct val="80000"/>
              <a:buFont typeface="Wingdings 3" charset="2"/>
              <a:buChar char=""/>
              <a:defRPr sz="1400" b="0" i="0">
                <a:latin typeface="+mj-lt"/>
                <a:ea typeface="+mj-ea"/>
                <a:cs typeface="+mj-cs"/>
              </a:defRPr>
            </a:lvl9pPr>
          </a:lstStyle>
          <a:p>
            <a:pPr marL="342900" indent="-342900" algn="l">
              <a:buFont typeface="Wingdings 3" charset="2"/>
              <a:buChar char=""/>
            </a:pPr>
            <a:r>
              <a:rPr lang="en-US" dirty="0"/>
              <a:t>US average monthly temperatures</a:t>
            </a:r>
          </a:p>
          <a:p>
            <a:pPr marL="342900" indent="-342900" algn="l">
              <a:buFont typeface="Wingdings 3" charset="2"/>
              <a:buChar char=""/>
            </a:pPr>
            <a:r>
              <a:rPr lang="en-US" dirty="0"/>
              <a:t>Regional average temperatures</a:t>
            </a:r>
          </a:p>
          <a:p>
            <a:pPr marL="342900" indent="-342900" algn="l">
              <a:buFont typeface="Wingdings 3" charset="2"/>
              <a:buChar char=""/>
            </a:pPr>
            <a:r>
              <a:rPr lang="en-US" dirty="0"/>
              <a:t>State average temperatures</a:t>
            </a:r>
          </a:p>
          <a:p>
            <a:endParaRPr lang="en-US" dirty="0"/>
          </a:p>
        </p:txBody>
      </p:sp>
    </p:spTree>
    <p:extLst>
      <p:ext uri="{BB962C8B-B14F-4D97-AF65-F5344CB8AC3E}">
        <p14:creationId xmlns:p14="http://schemas.microsoft.com/office/powerpoint/2010/main" val="1696792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88B6B-2CE5-FCC2-638D-D63281CCFF8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1E2A415-99C8-C3D5-5FBE-527A32068DCF}"/>
              </a:ext>
            </a:extLst>
          </p:cNvPr>
          <p:cNvSpPr>
            <a:spLocks noGrp="1"/>
          </p:cNvSpPr>
          <p:nvPr>
            <p:ph type="title"/>
          </p:nvPr>
        </p:nvSpPr>
        <p:spPr/>
        <p:txBody>
          <a:bodyPr/>
          <a:lstStyle/>
          <a:p>
            <a:r>
              <a:rPr lang="en-US" b="1" dirty="0"/>
              <a:t>Lyme Disease</a:t>
            </a:r>
          </a:p>
        </p:txBody>
      </p:sp>
      <p:sp>
        <p:nvSpPr>
          <p:cNvPr id="26" name="Text Placeholder 1">
            <a:extLst>
              <a:ext uri="{FF2B5EF4-FFF2-40B4-BE49-F238E27FC236}">
                <a16:creationId xmlns:a16="http://schemas.microsoft.com/office/drawing/2014/main" id="{867A491B-E3EF-C557-4D48-BF4C46F882A6}"/>
              </a:ext>
            </a:extLst>
          </p:cNvPr>
          <p:cNvSpPr txBox="1">
            <a:spLocks/>
          </p:cNvSpPr>
          <p:nvPr/>
        </p:nvSpPr>
        <p:spPr>
          <a:xfrm>
            <a:off x="1028700" y="2469346"/>
            <a:ext cx="9868844" cy="3389586"/>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a:lnSpc>
                <a:spcPct val="110000"/>
              </a:lnSpc>
            </a:pPr>
            <a:r>
              <a:rPr lang="en-US" b="1" dirty="0">
                <a:cs typeface="Calibri"/>
              </a:rPr>
              <a:t>Bacterial infection spread through the bite of blacklegged (Ixodes) ticks</a:t>
            </a:r>
          </a:p>
          <a:p>
            <a:pPr>
              <a:lnSpc>
                <a:spcPct val="110000"/>
              </a:lnSpc>
            </a:pPr>
            <a:r>
              <a:rPr lang="en-US" b="1" dirty="0">
                <a:cs typeface="Calibri"/>
              </a:rPr>
              <a:t>Typical symptoms include fever, headache, fatigue, and a characteristic skin rash </a:t>
            </a:r>
          </a:p>
          <a:p>
            <a:pPr>
              <a:lnSpc>
                <a:spcPct val="110000"/>
              </a:lnSpc>
            </a:pPr>
            <a:r>
              <a:rPr lang="en-US" b="1" dirty="0">
                <a:cs typeface="Calibri"/>
              </a:rPr>
              <a:t>Treated with antibiotics</a:t>
            </a:r>
          </a:p>
          <a:p>
            <a:pPr>
              <a:lnSpc>
                <a:spcPct val="110000"/>
              </a:lnSpc>
            </a:pPr>
            <a:r>
              <a:rPr lang="en-US" b="1" dirty="0">
                <a:cs typeface="Calibri"/>
              </a:rPr>
              <a:t>Untreated can lead to more severe symptoms</a:t>
            </a:r>
          </a:p>
          <a:p>
            <a:pPr>
              <a:lnSpc>
                <a:spcPct val="110000"/>
              </a:lnSpc>
            </a:pPr>
            <a:r>
              <a:rPr lang="en-US" b="1" dirty="0">
                <a:cs typeface="Calibri"/>
              </a:rPr>
              <a:t>Diagnosed based on physical symptoms, possibility of exposure to infected ticks, ruling out other possible cause, and lab test results </a:t>
            </a:r>
          </a:p>
          <a:p>
            <a:pPr>
              <a:lnSpc>
                <a:spcPct val="110000"/>
              </a:lnSpc>
            </a:pPr>
            <a:endParaRPr lang="en-US" dirty="0"/>
          </a:p>
        </p:txBody>
      </p:sp>
    </p:spTree>
    <p:extLst>
      <p:ext uri="{BB962C8B-B14F-4D97-AF65-F5344CB8AC3E}">
        <p14:creationId xmlns:p14="http://schemas.microsoft.com/office/powerpoint/2010/main" val="944557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4391A8-86CF-7246-9C31-CC6670044FDA}"/>
              </a:ext>
            </a:extLst>
          </p:cNvPr>
          <p:cNvSpPr>
            <a:spLocks noGrp="1"/>
          </p:cNvSpPr>
          <p:nvPr>
            <p:ph type="title"/>
          </p:nvPr>
        </p:nvSpPr>
        <p:spPr>
          <a:xfrm>
            <a:off x="1001261" y="802516"/>
            <a:ext cx="7810500" cy="645284"/>
          </a:xfrm>
        </p:spPr>
        <p:txBody>
          <a:bodyPr/>
          <a:lstStyle/>
          <a:p>
            <a:r>
              <a:rPr lang="en-US" b="1" dirty="0"/>
              <a:t>Blacklegged Ticks</a:t>
            </a:r>
          </a:p>
        </p:txBody>
      </p:sp>
      <p:sp>
        <p:nvSpPr>
          <p:cNvPr id="11" name="Text Placeholder 1">
            <a:extLst>
              <a:ext uri="{FF2B5EF4-FFF2-40B4-BE49-F238E27FC236}">
                <a16:creationId xmlns:a16="http://schemas.microsoft.com/office/drawing/2014/main" id="{2784D6F7-C543-31B7-9E3D-AAD36D5081EC}"/>
              </a:ext>
            </a:extLst>
          </p:cNvPr>
          <p:cNvSpPr txBox="1">
            <a:spLocks/>
          </p:cNvSpPr>
          <p:nvPr/>
        </p:nvSpPr>
        <p:spPr>
          <a:xfrm>
            <a:off x="508438" y="2914201"/>
            <a:ext cx="4063562" cy="189741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a:lnSpc>
                <a:spcPct val="110000"/>
              </a:lnSpc>
              <a:buClr>
                <a:schemeClr val="tx2"/>
              </a:buClr>
            </a:pPr>
            <a:r>
              <a:rPr lang="en-US" b="1" dirty="0">
                <a:solidFill>
                  <a:schemeClr val="bg1"/>
                </a:solidFill>
                <a:cs typeface="Calibri"/>
              </a:rPr>
              <a:t>Found most commonly in forested areas </a:t>
            </a:r>
          </a:p>
          <a:p>
            <a:pPr>
              <a:lnSpc>
                <a:spcPct val="110000"/>
              </a:lnSpc>
              <a:buClr>
                <a:schemeClr val="tx2"/>
              </a:buClr>
            </a:pPr>
            <a:r>
              <a:rPr lang="en-US" b="1" dirty="0">
                <a:solidFill>
                  <a:schemeClr val="bg1"/>
                </a:solidFill>
                <a:cs typeface="Calibri"/>
              </a:rPr>
              <a:t>2 to 3 year lifespan</a:t>
            </a:r>
          </a:p>
          <a:p>
            <a:pPr>
              <a:lnSpc>
                <a:spcPct val="110000"/>
              </a:lnSpc>
              <a:buClr>
                <a:schemeClr val="tx2"/>
              </a:buClr>
            </a:pPr>
            <a:r>
              <a:rPr lang="en-US" b="1" dirty="0">
                <a:solidFill>
                  <a:schemeClr val="bg1"/>
                </a:solidFill>
                <a:cs typeface="Calibri"/>
              </a:rPr>
              <a:t>4 life stages</a:t>
            </a:r>
          </a:p>
          <a:p>
            <a:pPr>
              <a:lnSpc>
                <a:spcPct val="110000"/>
              </a:lnSpc>
              <a:buClr>
                <a:schemeClr val="tx2"/>
              </a:buClr>
            </a:pPr>
            <a:endParaRPr lang="en-US" dirty="0"/>
          </a:p>
        </p:txBody>
      </p:sp>
      <p:sp>
        <p:nvSpPr>
          <p:cNvPr id="13" name="Text Placeholder 1">
            <a:extLst>
              <a:ext uri="{FF2B5EF4-FFF2-40B4-BE49-F238E27FC236}">
                <a16:creationId xmlns:a16="http://schemas.microsoft.com/office/drawing/2014/main" id="{C91C06DE-97A2-CD9F-EDB8-29E4A9C0FFBC}"/>
              </a:ext>
            </a:extLst>
          </p:cNvPr>
          <p:cNvSpPr txBox="1">
            <a:spLocks/>
          </p:cNvSpPr>
          <p:nvPr/>
        </p:nvSpPr>
        <p:spPr>
          <a:xfrm>
            <a:off x="7141779" y="3567745"/>
            <a:ext cx="4541783" cy="248773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a:lnSpc>
                <a:spcPct val="110000"/>
              </a:lnSpc>
              <a:buClr>
                <a:schemeClr val="tx2"/>
              </a:buClr>
            </a:pPr>
            <a:endParaRPr lang="en-US" dirty="0"/>
          </a:p>
        </p:txBody>
      </p:sp>
      <p:pic>
        <p:nvPicPr>
          <p:cNvPr id="2054" name="Picture 6" descr="All life stages of Ixodes scapularis—larva, nymph, adult male, and adult female. Dime in corner for scale.">
            <a:extLst>
              <a:ext uri="{FF2B5EF4-FFF2-40B4-BE49-F238E27FC236}">
                <a16:creationId xmlns:a16="http://schemas.microsoft.com/office/drawing/2014/main" id="{19E9C623-7318-0D67-8E6A-9D2992266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125" y="2443654"/>
            <a:ext cx="7334437" cy="3611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439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9BB335-2462-3D47-A2A8-85BA2D85C19B}"/>
              </a:ext>
            </a:extLst>
          </p:cNvPr>
          <p:cNvSpPr>
            <a:spLocks noGrp="1"/>
          </p:cNvSpPr>
          <p:nvPr>
            <p:ph type="title"/>
          </p:nvPr>
        </p:nvSpPr>
        <p:spPr/>
        <p:txBody>
          <a:bodyPr/>
          <a:lstStyle/>
          <a:p>
            <a:r>
              <a:rPr lang="en-US" b="1" dirty="0"/>
              <a:t>Tick Life Cycle</a:t>
            </a:r>
          </a:p>
        </p:txBody>
      </p:sp>
      <p:pic>
        <p:nvPicPr>
          <p:cNvPr id="18" name="Picture 17">
            <a:extLst>
              <a:ext uri="{FF2B5EF4-FFF2-40B4-BE49-F238E27FC236}">
                <a16:creationId xmlns:a16="http://schemas.microsoft.com/office/drawing/2014/main" id="{1DE7C629-D11A-7740-A175-1CC723B44F9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20646" y="882869"/>
            <a:ext cx="5837107" cy="5539170"/>
          </a:xfrm>
          <a:prstGeom prst="rect">
            <a:avLst/>
          </a:prstGeom>
        </p:spPr>
      </p:pic>
      <p:sp>
        <p:nvSpPr>
          <p:cNvPr id="22" name="Text Placeholder 1">
            <a:extLst>
              <a:ext uri="{FF2B5EF4-FFF2-40B4-BE49-F238E27FC236}">
                <a16:creationId xmlns:a16="http://schemas.microsoft.com/office/drawing/2014/main" id="{75D4B498-3DD5-0DE7-73E7-0CD80726AFBB}"/>
              </a:ext>
            </a:extLst>
          </p:cNvPr>
          <p:cNvSpPr txBox="1">
            <a:spLocks noGrp="1"/>
          </p:cNvSpPr>
          <p:nvPr>
            <p:ph sz="half" idx="2"/>
          </p:nvPr>
        </p:nvSpPr>
        <p:spPr>
          <a:xfrm>
            <a:off x="1036637" y="3052762"/>
            <a:ext cx="3961031" cy="280616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a:lnSpc>
                <a:spcPct val="110000"/>
              </a:lnSpc>
              <a:buClr>
                <a:schemeClr val="tx2"/>
              </a:buClr>
            </a:pPr>
            <a:r>
              <a:rPr lang="en-US" b="1" dirty="0">
                <a:solidFill>
                  <a:schemeClr val="tx2"/>
                </a:solidFill>
                <a:cs typeface="Calibri"/>
              </a:rPr>
              <a:t>Require a blood meal</a:t>
            </a:r>
          </a:p>
          <a:p>
            <a:pPr>
              <a:lnSpc>
                <a:spcPct val="110000"/>
              </a:lnSpc>
              <a:buClr>
                <a:schemeClr val="tx2"/>
              </a:buClr>
            </a:pPr>
            <a:r>
              <a:rPr lang="en-US" b="1" dirty="0">
                <a:solidFill>
                  <a:schemeClr val="tx2"/>
                </a:solidFill>
                <a:cs typeface="Calibri"/>
              </a:rPr>
              <a:t>Smaller animals infect the ticks</a:t>
            </a:r>
          </a:p>
          <a:p>
            <a:pPr>
              <a:lnSpc>
                <a:spcPct val="110000"/>
              </a:lnSpc>
              <a:buClr>
                <a:schemeClr val="tx2"/>
              </a:buClr>
            </a:pPr>
            <a:r>
              <a:rPr lang="en-US" b="1" dirty="0">
                <a:solidFill>
                  <a:schemeClr val="tx2"/>
                </a:solidFill>
                <a:cs typeface="Calibri"/>
              </a:rPr>
              <a:t>Attach for at least 24 hours</a:t>
            </a:r>
          </a:p>
          <a:p>
            <a:pPr>
              <a:lnSpc>
                <a:spcPct val="110000"/>
              </a:lnSpc>
              <a:buClr>
                <a:schemeClr val="tx2"/>
              </a:buClr>
            </a:pPr>
            <a:endParaRPr lang="en-US" dirty="0"/>
          </a:p>
        </p:txBody>
      </p:sp>
    </p:spTree>
    <p:extLst>
      <p:ext uri="{BB962C8B-B14F-4D97-AF65-F5344CB8AC3E}">
        <p14:creationId xmlns:p14="http://schemas.microsoft.com/office/powerpoint/2010/main" val="3622761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D0CB3-2B8D-E3B1-2C84-9B21562E06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395071-8A91-5E5B-97D7-8CF9C5E8CB67}"/>
              </a:ext>
            </a:extLst>
          </p:cNvPr>
          <p:cNvSpPr>
            <a:spLocks noGrp="1"/>
          </p:cNvSpPr>
          <p:nvPr>
            <p:ph type="title"/>
          </p:nvPr>
        </p:nvSpPr>
        <p:spPr>
          <a:xfrm>
            <a:off x="2190749" y="241788"/>
            <a:ext cx="7810500" cy="645284"/>
          </a:xfrm>
        </p:spPr>
        <p:txBody>
          <a:bodyPr/>
          <a:lstStyle/>
          <a:p>
            <a:r>
              <a:rPr lang="en-US" b="1" dirty="0"/>
              <a:t>US Case Counts (1996-2023)</a:t>
            </a:r>
          </a:p>
        </p:txBody>
      </p:sp>
      <p:pic>
        <p:nvPicPr>
          <p:cNvPr id="4" name="Picture 3">
            <a:extLst>
              <a:ext uri="{FF2B5EF4-FFF2-40B4-BE49-F238E27FC236}">
                <a16:creationId xmlns:a16="http://schemas.microsoft.com/office/drawing/2014/main" id="{A6A20E72-C834-E729-F2FE-6134836016CD}"/>
              </a:ext>
            </a:extLst>
          </p:cNvPr>
          <p:cNvPicPr>
            <a:picLocks noChangeAspect="1"/>
          </p:cNvPicPr>
          <p:nvPr/>
        </p:nvPicPr>
        <p:blipFill>
          <a:blip r:embed="rId3"/>
          <a:stretch>
            <a:fillRect/>
          </a:stretch>
        </p:blipFill>
        <p:spPr>
          <a:xfrm>
            <a:off x="743606" y="1150883"/>
            <a:ext cx="10704787" cy="5354970"/>
          </a:xfrm>
          <a:prstGeom prst="rect">
            <a:avLst/>
          </a:prstGeom>
        </p:spPr>
      </p:pic>
    </p:spTree>
    <p:extLst>
      <p:ext uri="{BB962C8B-B14F-4D97-AF65-F5344CB8AC3E}">
        <p14:creationId xmlns:p14="http://schemas.microsoft.com/office/powerpoint/2010/main" val="1554998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C09FF-BBC9-49E1-0D33-D00DCD3CE2C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9F52284-FAB2-F96C-B0B5-8C2B6311873D}"/>
              </a:ext>
            </a:extLst>
          </p:cNvPr>
          <p:cNvSpPr>
            <a:spLocks noGrp="1"/>
          </p:cNvSpPr>
          <p:nvPr>
            <p:ph type="title"/>
          </p:nvPr>
        </p:nvSpPr>
        <p:spPr>
          <a:xfrm>
            <a:off x="886811" y="226557"/>
            <a:ext cx="7810500" cy="645284"/>
          </a:xfrm>
        </p:spPr>
        <p:txBody>
          <a:bodyPr/>
          <a:lstStyle/>
          <a:p>
            <a:r>
              <a:rPr lang="en-US" b="1" dirty="0"/>
              <a:t>2008</a:t>
            </a:r>
          </a:p>
        </p:txBody>
      </p:sp>
      <p:pic>
        <p:nvPicPr>
          <p:cNvPr id="9" name="Content Placeholder 8">
            <a:extLst>
              <a:ext uri="{FF2B5EF4-FFF2-40B4-BE49-F238E27FC236}">
                <a16:creationId xmlns:a16="http://schemas.microsoft.com/office/drawing/2014/main" id="{240FCCCE-8D77-D3B0-7D79-A84CE69BD419}"/>
              </a:ext>
            </a:extLst>
          </p:cNvPr>
          <p:cNvPicPr>
            <a:picLocks noGrp="1" noChangeAspect="1"/>
          </p:cNvPicPr>
          <p:nvPr>
            <p:ph sz="half" idx="2"/>
          </p:nvPr>
        </p:nvPicPr>
        <p:blipFill>
          <a:blip r:embed="rId3"/>
          <a:stretch>
            <a:fillRect/>
          </a:stretch>
        </p:blipFill>
        <p:spPr>
          <a:xfrm>
            <a:off x="1275064" y="1057667"/>
            <a:ext cx="9641872" cy="5295834"/>
          </a:xfrm>
          <a:prstGeom prst="rect">
            <a:avLst/>
          </a:prstGeom>
        </p:spPr>
      </p:pic>
    </p:spTree>
    <p:extLst>
      <p:ext uri="{BB962C8B-B14F-4D97-AF65-F5344CB8AC3E}">
        <p14:creationId xmlns:p14="http://schemas.microsoft.com/office/powerpoint/2010/main" val="32622985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975AF8-B1C6-436B-A274-2C3ADC7798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24273A0-A4DF-47AA-BF1F-8758123399CE}">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82F651C-E5DA-470F-A6A6-D70E9A5EBFB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Template>
  <TotalTime>4669</TotalTime>
  <Words>3444</Words>
  <Application>Microsoft Office PowerPoint</Application>
  <PresentationFormat>Widescreen</PresentationFormat>
  <Paragraphs>211</Paragraphs>
  <Slides>29</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Century Gothic</vt:lpstr>
      <vt:lpstr>Wingdings</vt:lpstr>
      <vt:lpstr>Wingdings 3</vt:lpstr>
      <vt:lpstr>Ion</vt:lpstr>
      <vt:lpstr>Lyme Disease: Case Trends, Climate, and Risk Across the U.S.</vt:lpstr>
      <vt:lpstr>Motivation</vt:lpstr>
      <vt:lpstr>Questions to Explore</vt:lpstr>
      <vt:lpstr>Data Sources</vt:lpstr>
      <vt:lpstr>Lyme Disease</vt:lpstr>
      <vt:lpstr>Blacklegged Ticks</vt:lpstr>
      <vt:lpstr>Tick Life Cycle</vt:lpstr>
      <vt:lpstr>US Case Counts (1996-2023)</vt:lpstr>
      <vt:lpstr>2008</vt:lpstr>
      <vt:lpstr> States with the Highest Counts in 2008</vt:lpstr>
      <vt:lpstr>PowerPoint Presentation</vt:lpstr>
      <vt:lpstr>PowerPoint Presentation</vt:lpstr>
      <vt:lpstr>PowerPoint Presentation</vt:lpstr>
      <vt:lpstr>PowerPoint Presentation</vt:lpstr>
      <vt:lpstr> US Cases vs Average Temperature</vt:lpstr>
      <vt:lpstr>PowerPoint Presentation</vt:lpstr>
      <vt:lpstr> Northeast Average Winter Temperature</vt:lpstr>
      <vt:lpstr>PowerPoint Presentation</vt:lpstr>
      <vt:lpstr> Ohio Average Winter Temperature</vt:lpstr>
      <vt:lpstr>PowerPoint Presentation</vt:lpstr>
      <vt:lpstr> West Virginia Average Winter Temperature</vt:lpstr>
      <vt:lpstr>PowerPoint Presentation</vt:lpstr>
      <vt:lpstr> Incidence Rates 2023</vt:lpstr>
      <vt:lpstr>PowerPoint Presentation</vt:lpstr>
      <vt:lpstr> Tennessee Cases 2023</vt:lpstr>
      <vt:lpstr>PowerPoint Presentation</vt:lpstr>
      <vt:lpstr> Davidson County Case Counts</vt:lpstr>
      <vt:lpstr>Opportunities for Further Analysis </vt:lpstr>
      <vt:lpstr>Check for ticks!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Daniel Zapata</dc:creator>
  <cp:lastModifiedBy>Daniel Zapata</cp:lastModifiedBy>
  <cp:revision>29</cp:revision>
  <dcterms:created xsi:type="dcterms:W3CDTF">2025-08-19T15:11:09Z</dcterms:created>
  <dcterms:modified xsi:type="dcterms:W3CDTF">2025-08-22T21:00:49Z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